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82" r:id="rId6"/>
    <p:sldId id="260" r:id="rId7"/>
    <p:sldId id="262" r:id="rId8"/>
    <p:sldId id="283" r:id="rId9"/>
    <p:sldId id="261" r:id="rId10"/>
    <p:sldId id="263" r:id="rId11"/>
    <p:sldId id="264" r:id="rId12"/>
    <p:sldId id="265" r:id="rId13"/>
    <p:sldId id="266" r:id="rId14"/>
    <p:sldId id="267" r:id="rId15"/>
    <p:sldId id="276" r:id="rId16"/>
    <p:sldId id="268" r:id="rId17"/>
    <p:sldId id="270" r:id="rId18"/>
    <p:sldId id="278" r:id="rId19"/>
    <p:sldId id="269" r:id="rId20"/>
    <p:sldId id="273" r:id="rId21"/>
    <p:sldId id="275" r:id="rId22"/>
    <p:sldId id="280" r:id="rId23"/>
    <p:sldId id="281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625" autoAdjust="0"/>
  </p:normalViewPr>
  <p:slideViewPr>
    <p:cSldViewPr>
      <p:cViewPr>
        <p:scale>
          <a:sx n="63" d="100"/>
          <a:sy n="63" d="100"/>
        </p:scale>
        <p:origin x="-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364BB-3FF8-4E8F-901C-544C958454FA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84E77-18B0-4C16-AB64-54267D856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84E77-18B0-4C16-AB64-54267D856C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E85723-F9E0-4876-970F-E606251D27A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C298C1-9866-453F-A983-77D72CF7A5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Small cell lung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Hanan</a:t>
            </a:r>
            <a:r>
              <a:rPr lang="en-US" dirty="0" smtClean="0"/>
              <a:t> .</a:t>
            </a:r>
            <a:r>
              <a:rPr lang="en-US" dirty="0" err="1" smtClean="0"/>
              <a:t>A.Eltyb</a:t>
            </a:r>
            <a:endParaRPr lang="en-US" dirty="0" smtClean="0"/>
          </a:p>
          <a:p>
            <a:pPr algn="ctr"/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7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workup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b="1" dirty="0" smtClean="0"/>
              <a:t> Lab</a:t>
            </a:r>
          </a:p>
          <a:p>
            <a:r>
              <a:rPr lang="en-US" dirty="0" smtClean="0"/>
              <a:t>Diff  CBC</a:t>
            </a:r>
          </a:p>
          <a:p>
            <a:r>
              <a:rPr lang="en-US" dirty="0" smtClean="0"/>
              <a:t>Electrolytes</a:t>
            </a:r>
          </a:p>
          <a:p>
            <a:r>
              <a:rPr lang="en-US" dirty="0" smtClean="0"/>
              <a:t>LFT  -  RFT</a:t>
            </a:r>
          </a:p>
          <a:p>
            <a:r>
              <a:rPr lang="en-US" dirty="0" smtClean="0"/>
              <a:t>LDH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b="1" dirty="0" smtClean="0"/>
              <a:t>PATHOLOGY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  RADIOLOGY:    -C</a:t>
            </a:r>
            <a:r>
              <a:rPr lang="en-US" dirty="0" smtClean="0"/>
              <a:t>hest/liver/adrenal CT</a:t>
            </a:r>
          </a:p>
          <a:p>
            <a:pPr>
              <a:buNone/>
            </a:pPr>
            <a:r>
              <a:rPr lang="en-US" dirty="0" smtClean="0"/>
              <a:t>                                    -Brain MRI</a:t>
            </a:r>
          </a:p>
          <a:p>
            <a:pPr>
              <a:buNone/>
            </a:pPr>
            <a:r>
              <a:rPr lang="en-US" dirty="0" smtClean="0"/>
              <a:t>                                    -PET/CT  (limited stage-Pathological       			                    confirmation)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Workup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stage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</a:t>
            </a:r>
            <a:r>
              <a:rPr lang="en-US" dirty="0" err="1" smtClean="0"/>
              <a:t>Thoracocentesis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</a:t>
            </a:r>
            <a:r>
              <a:rPr lang="en-US" dirty="0" err="1" smtClean="0"/>
              <a:t>Thoracoscopy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PFT/CT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Bone image ( equivocal PET)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Bone marrow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</a:t>
            </a:r>
            <a:r>
              <a:rPr lang="en-US" dirty="0" err="1" smtClean="0"/>
              <a:t>Mediastinal</a:t>
            </a:r>
            <a:r>
              <a:rPr lang="en-US" dirty="0" smtClean="0"/>
              <a:t> staging (T1-2 ,N0)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Surgery in SCLC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Only 5% of cases.</a:t>
            </a:r>
          </a:p>
          <a:p>
            <a:r>
              <a:rPr lang="en-US" dirty="0" smtClean="0"/>
              <a:t> For Stage I: (T1-2 , N0).</a:t>
            </a:r>
          </a:p>
          <a:p>
            <a:r>
              <a:rPr lang="en-US" dirty="0" smtClean="0"/>
              <a:t>Biopsy to confirm –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mediastinal</a:t>
            </a:r>
            <a:r>
              <a:rPr lang="en-US" dirty="0" smtClean="0"/>
              <a:t> LNs.</a:t>
            </a:r>
          </a:p>
          <a:p>
            <a:r>
              <a:rPr lang="en-US" dirty="0" smtClean="0"/>
              <a:t> Type: </a:t>
            </a:r>
            <a:r>
              <a:rPr lang="en-US" dirty="0" err="1" smtClean="0"/>
              <a:t>lobectomy</a:t>
            </a:r>
            <a:r>
              <a:rPr lang="en-US" dirty="0" smtClean="0"/>
              <a:t> with </a:t>
            </a:r>
            <a:r>
              <a:rPr lang="en-US" dirty="0" err="1" smtClean="0"/>
              <a:t>mediastinal</a:t>
            </a:r>
            <a:r>
              <a:rPr lang="en-US" dirty="0" smtClean="0"/>
              <a:t> staging or sampling</a:t>
            </a:r>
          </a:p>
          <a:p>
            <a:r>
              <a:rPr lang="en-US" dirty="0" smtClean="0"/>
              <a:t> Adjuvant </a:t>
            </a:r>
            <a:r>
              <a:rPr lang="en-US" dirty="0" err="1" smtClean="0"/>
              <a:t>CTx</a:t>
            </a:r>
            <a:r>
              <a:rPr lang="en-US" dirty="0" smtClean="0"/>
              <a:t> is recommended after complete excision, (If –</a:t>
            </a:r>
            <a:r>
              <a:rPr lang="en-US" dirty="0" err="1" smtClean="0"/>
              <a:t>ve</a:t>
            </a:r>
            <a:r>
              <a:rPr lang="en-US" dirty="0" smtClean="0"/>
              <a:t> LNs.), add </a:t>
            </a:r>
            <a:r>
              <a:rPr lang="en-US" dirty="0" err="1" smtClean="0"/>
              <a:t>RTx</a:t>
            </a:r>
            <a:r>
              <a:rPr lang="en-US" dirty="0" smtClean="0"/>
              <a:t> to chemo (If +</a:t>
            </a:r>
            <a:r>
              <a:rPr lang="en-US" dirty="0" err="1" smtClean="0"/>
              <a:t>ve</a:t>
            </a:r>
            <a:r>
              <a:rPr lang="en-US" dirty="0" smtClean="0"/>
              <a:t> LNs).</a:t>
            </a:r>
          </a:p>
          <a:p>
            <a:r>
              <a:rPr lang="en-US" dirty="0" smtClean="0"/>
              <a:t>Followed by PCI</a:t>
            </a:r>
          </a:p>
          <a:p>
            <a:r>
              <a:rPr lang="en-US" dirty="0" smtClean="0"/>
              <a:t>5 years OS= 40-60%.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Concurrent </a:t>
            </a:r>
            <a:r>
              <a:rPr lang="en-US" dirty="0" err="1" smtClean="0"/>
              <a:t>chemoradiation</a:t>
            </a:r>
            <a:endParaRPr lang="en-US" dirty="0" smtClean="0"/>
          </a:p>
          <a:p>
            <a:r>
              <a:rPr lang="en-US" dirty="0" smtClean="0"/>
              <a:t>VP16/CIS +</a:t>
            </a:r>
            <a:r>
              <a:rPr lang="en-US" dirty="0" err="1" smtClean="0"/>
              <a:t>RTx</a:t>
            </a:r>
            <a:endParaRPr lang="en-US" dirty="0" smtClean="0"/>
          </a:p>
          <a:p>
            <a:r>
              <a:rPr lang="en-US" dirty="0" smtClean="0"/>
              <a:t>Maximum 4-6 cycles</a:t>
            </a:r>
          </a:p>
          <a:p>
            <a:r>
              <a:rPr lang="en-US" dirty="0" smtClean="0"/>
              <a:t>Myeloid growth factors is not recommended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Benefit of </a:t>
            </a:r>
            <a:r>
              <a:rPr lang="en-US" b="1" dirty="0" err="1" smtClean="0"/>
              <a:t>RTx</a:t>
            </a:r>
            <a:r>
              <a:rPr lang="en-US" b="1" dirty="0" smtClean="0"/>
              <a:t>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CTx-RTx</a:t>
            </a:r>
            <a:r>
              <a:rPr lang="en-US" b="1" dirty="0" smtClean="0"/>
              <a:t> alone VS </a:t>
            </a:r>
            <a:r>
              <a:rPr lang="en-US" b="1" dirty="0" err="1" smtClean="0"/>
              <a:t>CTx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was shown in a 2 meta-analyses: </a:t>
            </a:r>
            <a:r>
              <a:rPr lang="da-DK" dirty="0" smtClean="0"/>
              <a:t>(Pinon et al, NEGM, 1992), (warde et al, JCO, 1992): </a:t>
            </a:r>
            <a:r>
              <a:rPr lang="en-US" dirty="0" smtClean="0">
                <a:solidFill>
                  <a:srgbClr val="FF0000"/>
                </a:solidFill>
              </a:rPr>
              <a:t>5 % improvement of 2-ys OS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en-US" b="1" dirty="0" smtClean="0"/>
              <a:t>     Concurrent   </a:t>
            </a:r>
            <a:r>
              <a:rPr lang="en-US" b="1" dirty="0" err="1" smtClean="0"/>
              <a:t>CTRTx</a:t>
            </a:r>
            <a:endParaRPr lang="en-US" b="1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Is  the standard and preferred to </a:t>
            </a:r>
            <a:r>
              <a:rPr lang="en-US" dirty="0" err="1" smtClean="0"/>
              <a:t>seguential</a:t>
            </a:r>
            <a:r>
              <a:rPr lang="en-US" dirty="0" smtClean="0"/>
              <a:t> with survival improvement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Should start early with  cycle 1 or 2 with chemotherapy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Combination chemotherapy</a:t>
            </a:r>
          </a:p>
          <a:p>
            <a:pPr algn="just"/>
            <a:r>
              <a:rPr lang="en-US" dirty="0" smtClean="0"/>
              <a:t> palliative  </a:t>
            </a:r>
            <a:r>
              <a:rPr lang="en-US" dirty="0" err="1" smtClean="0"/>
              <a:t>RTx</a:t>
            </a:r>
            <a:r>
              <a:rPr lang="en-US" dirty="0" smtClean="0"/>
              <a:t>  :  -SVC </a:t>
            </a:r>
            <a:r>
              <a:rPr lang="en-US" dirty="0" err="1" smtClean="0"/>
              <a:t>syndrom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-Lobar obstruction</a:t>
            </a:r>
          </a:p>
          <a:p>
            <a:pPr algn="just">
              <a:buNone/>
            </a:pPr>
            <a:r>
              <a:rPr lang="en-US" dirty="0" smtClean="0"/>
              <a:t>                                 -spinal compression</a:t>
            </a:r>
          </a:p>
          <a:p>
            <a:pPr algn="just">
              <a:buNone/>
            </a:pPr>
            <a:r>
              <a:rPr lang="en-US" dirty="0" smtClean="0"/>
              <a:t>                                 -bone </a:t>
            </a:r>
            <a:r>
              <a:rPr lang="en-US" dirty="0" err="1" smtClean="0"/>
              <a:t>mets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-Brain </a:t>
            </a:r>
            <a:r>
              <a:rPr lang="en-US" dirty="0" err="1" smtClean="0"/>
              <a:t>mets</a:t>
            </a:r>
            <a:r>
              <a:rPr lang="en-US" dirty="0" smtClean="0"/>
              <a:t> (may delayed after   				chemotherapy if asymptomatic)</a:t>
            </a:r>
          </a:p>
          <a:p>
            <a:pPr algn="just"/>
            <a:r>
              <a:rPr lang="en-US" dirty="0" smtClean="0"/>
              <a:t>Sequential  RT to thorax in selected pts with Low bulk metastatic disease with CR or near  CR after </a:t>
            </a:r>
            <a:r>
              <a:rPr lang="en-US" dirty="0" err="1" smtClean="0"/>
              <a:t>CTx</a:t>
            </a:r>
            <a:r>
              <a:rPr lang="en-US" dirty="0" smtClean="0"/>
              <a:t>(ongoing CREST trial).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Cis-Vepsid</a:t>
            </a:r>
            <a:r>
              <a:rPr lang="en-US" b="1" dirty="0" smtClean="0"/>
              <a:t>  </a:t>
            </a:r>
            <a:r>
              <a:rPr lang="en-US" b="1" dirty="0" err="1" smtClean="0"/>
              <a:t>vs</a:t>
            </a:r>
            <a:r>
              <a:rPr lang="en-US" b="1" dirty="0" smtClean="0"/>
              <a:t> CAV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to head trial  failed to show survival advantage.</a:t>
            </a:r>
          </a:p>
          <a:p>
            <a:r>
              <a:rPr lang="en-US" dirty="0" smtClean="0"/>
              <a:t>But, it seems that Cis-VP16 is better tolerated and has good responses.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Equal efficacy of </a:t>
            </a:r>
            <a:r>
              <a:rPr lang="en-US" dirty="0" err="1" smtClean="0">
                <a:solidFill>
                  <a:srgbClr val="FF0000"/>
                </a:solidFill>
              </a:rPr>
              <a:t>cisplatin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carboplatin</a:t>
            </a:r>
            <a:r>
              <a:rPr lang="en-US" dirty="0" smtClean="0">
                <a:solidFill>
                  <a:srgbClr val="FF0000"/>
                </a:solidFill>
              </a:rPr>
              <a:t> in SCLC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66800" y="4572000"/>
            <a:ext cx="75438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NCCN recommend Cis-VP16 maximum 4-6 cycles 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as the standard of care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Irinotecan</a:t>
            </a:r>
            <a:r>
              <a:rPr lang="en-US" b="1" dirty="0" smtClean="0"/>
              <a:t> : As First Line Option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Irino-cis</a:t>
            </a:r>
            <a:r>
              <a:rPr lang="en-US" b="1" dirty="0" smtClean="0"/>
              <a:t> VS Cis-VP16:</a:t>
            </a:r>
          </a:p>
          <a:p>
            <a:r>
              <a:rPr lang="en-US" dirty="0" smtClean="0"/>
              <a:t> Survival benefit in a Japanese phase III trial:</a:t>
            </a:r>
          </a:p>
          <a:p>
            <a:pPr>
              <a:buNone/>
            </a:pPr>
            <a:r>
              <a:rPr lang="en-US" dirty="0" smtClean="0"/>
              <a:t>    13 ms </a:t>
            </a:r>
            <a:r>
              <a:rPr lang="en-US" dirty="0" err="1" smtClean="0"/>
              <a:t>vs</a:t>
            </a:r>
            <a:r>
              <a:rPr lang="en-US" dirty="0" smtClean="0"/>
              <a:t> 9.5 ms </a:t>
            </a:r>
            <a:r>
              <a:rPr lang="en-US" i="1" dirty="0" smtClean="0"/>
              <a:t>(NEGM, 2002).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Failed to show survival benefit in 2 phase III American trials.</a:t>
            </a:r>
          </a:p>
          <a:p>
            <a:endParaRPr lang="en-US" dirty="0" smtClean="0"/>
          </a:p>
          <a:p>
            <a:r>
              <a:rPr lang="en-US" dirty="0" smtClean="0"/>
              <a:t>PFS improved in a meta-analysis, </a:t>
            </a:r>
            <a:r>
              <a:rPr lang="en-US" i="1" dirty="0" smtClean="0"/>
              <a:t>J Thoracic Oncology, 2010 (not used individual pts data).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More GI toxicity.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Prophylactic Cranial Irradiation(PCI)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25 % decrease in 3-ys incidence of brain </a:t>
            </a:r>
            <a:r>
              <a:rPr lang="en-US" dirty="0" err="1" smtClean="0"/>
              <a:t>mets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Improve both DFS and OS</a:t>
            </a:r>
          </a:p>
          <a:p>
            <a:r>
              <a:rPr lang="en-US" dirty="0" smtClean="0"/>
              <a:t>Benefit was similar in both limited and extensive stage. </a:t>
            </a:r>
          </a:p>
          <a:p>
            <a:endParaRPr lang="en-US" dirty="0" smtClean="0"/>
          </a:p>
          <a:p>
            <a:r>
              <a:rPr lang="en-US" b="1" dirty="0" smtClean="0"/>
              <a:t>Indications: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Limited or extensive stage : CR or PR (any response)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Not  in patient with poor performance or impaired </a:t>
            </a:r>
            <a:r>
              <a:rPr lang="en-US" dirty="0" err="1" smtClean="0"/>
              <a:t>neurocognitive</a:t>
            </a:r>
            <a:r>
              <a:rPr lang="en-US" dirty="0" smtClean="0"/>
              <a:t> function.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Approximately 15% of </a:t>
            </a:r>
            <a:r>
              <a:rPr lang="en-US" dirty="0" err="1" smtClean="0"/>
              <a:t>bronchogenic</a:t>
            </a:r>
            <a:r>
              <a:rPr lang="en-US" dirty="0" smtClean="0"/>
              <a:t> carcinomas.</a:t>
            </a:r>
          </a:p>
          <a:p>
            <a:r>
              <a:rPr lang="en-US" dirty="0" smtClean="0"/>
              <a:t>In the year 2013, an estimated 31.000 new cases will be diagnosed at USA.</a:t>
            </a:r>
          </a:p>
          <a:p>
            <a:r>
              <a:rPr lang="en-US" dirty="0" smtClean="0"/>
              <a:t>Nearly all cases are attributed to cigarette smoking.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4724400"/>
            <a:ext cx="4876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</a:rPr>
              <a:t>Smoking cessation: reduce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risk of death in localized SCLC by 50% according to ESMO guidelines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7244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4724400"/>
            <a:ext cx="8229600" cy="1143000"/>
          </a:xfrm>
        </p:spPr>
        <p:txBody>
          <a:bodyPr/>
          <a:lstStyle/>
          <a:p>
            <a:r>
              <a:rPr lang="en-US" dirty="0" smtClean="0"/>
              <a:t>NO MAINTAINANCE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6388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     Role of maintenance therapy: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dirty="0" smtClean="0"/>
              <a:t>• Phase III trial, JCO, 2001.</a:t>
            </a:r>
          </a:p>
          <a:p>
            <a:r>
              <a:rPr lang="en-US" dirty="0" smtClean="0"/>
              <a:t>• Adding </a:t>
            </a:r>
            <a:r>
              <a:rPr lang="en-US" dirty="0" err="1" smtClean="0"/>
              <a:t>Topotecan</a:t>
            </a:r>
            <a:r>
              <a:rPr lang="en-US" dirty="0" smtClean="0"/>
              <a:t> after 4-6 cycles of Cis-VP16.</a:t>
            </a:r>
          </a:p>
          <a:p>
            <a:r>
              <a:rPr lang="en-US" dirty="0" smtClean="0"/>
              <a:t>• No survival benefit.</a:t>
            </a:r>
          </a:p>
          <a:p>
            <a:r>
              <a:rPr lang="en-US" dirty="0" smtClean="0"/>
              <a:t>• Minor prolongation of the duration of response.</a:t>
            </a:r>
          </a:p>
          <a:p>
            <a:r>
              <a:rPr lang="en-US" dirty="0" smtClean="0"/>
              <a:t>• Increase of cumulative toxicity.</a:t>
            </a:r>
            <a:endParaRPr lang="en-US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533400" y="4038600"/>
            <a:ext cx="2057400" cy="1371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smtClean="0"/>
              <a:t>Progressive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 Clinical Trial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Relapse  &gt; 6m: original </a:t>
            </a:r>
            <a:r>
              <a:rPr lang="en-US" sz="2800" dirty="0" err="1" smtClean="0"/>
              <a:t>CTx</a:t>
            </a:r>
            <a:r>
              <a:rPr lang="en-US" sz="2800" dirty="0" smtClean="0"/>
              <a:t> regimen</a:t>
            </a:r>
          </a:p>
          <a:p>
            <a:pPr>
              <a:buNone/>
            </a:pPr>
            <a:endParaRPr lang="en-US" sz="2800" dirty="0" smtClean="0"/>
          </a:p>
          <a:p>
            <a:pPr algn="just"/>
            <a:r>
              <a:rPr lang="en-US" sz="3200" b="1" dirty="0" smtClean="0"/>
              <a:t>single agent </a:t>
            </a:r>
            <a:r>
              <a:rPr lang="en-US" sz="2800" dirty="0" err="1" smtClean="0"/>
              <a:t>CTx</a:t>
            </a:r>
            <a:r>
              <a:rPr lang="en-US" sz="2800" dirty="0" smtClean="0"/>
              <a:t> : </a:t>
            </a:r>
            <a:r>
              <a:rPr lang="en-US" sz="2800" dirty="0" err="1" smtClean="0"/>
              <a:t>Taxens</a:t>
            </a:r>
            <a:r>
              <a:rPr lang="en-US" sz="2800" dirty="0" smtClean="0"/>
              <a:t>-</a:t>
            </a:r>
            <a:r>
              <a:rPr lang="en-US" sz="2800" dirty="0" err="1" smtClean="0"/>
              <a:t>Irinotecan</a:t>
            </a:r>
            <a:r>
              <a:rPr lang="en-US" sz="2800" dirty="0" smtClean="0"/>
              <a:t>-</a:t>
            </a:r>
            <a:r>
              <a:rPr lang="en-US" sz="2800" dirty="0" err="1" smtClean="0"/>
              <a:t>Tobetecan</a:t>
            </a:r>
            <a:r>
              <a:rPr lang="en-US" sz="2800" dirty="0" smtClean="0"/>
              <a:t>-</a:t>
            </a:r>
            <a:r>
              <a:rPr lang="en-US" sz="2800" dirty="0" err="1" smtClean="0"/>
              <a:t>Gemcitabine</a:t>
            </a:r>
            <a:r>
              <a:rPr lang="en-US" sz="2800" dirty="0" smtClean="0"/>
              <a:t>-</a:t>
            </a:r>
            <a:r>
              <a:rPr lang="en-US" sz="2800" dirty="0" err="1" smtClean="0">
                <a:solidFill>
                  <a:srgbClr val="FF0000"/>
                </a:solidFill>
              </a:rPr>
              <a:t>Temozolide</a:t>
            </a:r>
            <a:r>
              <a:rPr lang="en-US" sz="2800" dirty="0" smtClean="0"/>
              <a:t>-</a:t>
            </a:r>
            <a:r>
              <a:rPr lang="en-US" sz="2800" dirty="0" err="1" smtClean="0">
                <a:solidFill>
                  <a:schemeClr val="accent1"/>
                </a:solidFill>
              </a:rPr>
              <a:t>Vinorelbine</a:t>
            </a:r>
            <a:r>
              <a:rPr lang="en-US" sz="2800" dirty="0" smtClean="0">
                <a:solidFill>
                  <a:schemeClr val="accent1"/>
                </a:solidFill>
              </a:rPr>
              <a:t>-oral Vep16 – CAV</a:t>
            </a:r>
          </a:p>
          <a:p>
            <a:pPr algn="just">
              <a:buNone/>
            </a:pPr>
            <a:endParaRPr lang="en-US" sz="2800" dirty="0" smtClean="0"/>
          </a:p>
          <a:p>
            <a:r>
              <a:rPr lang="en-US" sz="3200" b="1" dirty="0" smtClean="0"/>
              <a:t> Till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2 cycles beyond best response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Toxicity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Progression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Consider dose reductions VS GSFs in the poor performance status patients.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</a:t>
            </a:r>
          </a:p>
          <a:p>
            <a:r>
              <a:rPr lang="en-US" sz="2800" dirty="0" smtClean="0"/>
              <a:t>RT to symptomatic sites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Topotecan</a:t>
            </a:r>
            <a:r>
              <a:rPr lang="en-US" b="1" dirty="0" smtClean="0"/>
              <a:t> as second line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err="1" smtClean="0"/>
              <a:t>Topotecan</a:t>
            </a:r>
            <a:r>
              <a:rPr lang="en-US" b="1" dirty="0" smtClean="0"/>
              <a:t> VS CAV:</a:t>
            </a:r>
          </a:p>
          <a:p>
            <a:r>
              <a:rPr lang="en-US" dirty="0" smtClean="0"/>
              <a:t> Phase III trial, JCO, 1999.</a:t>
            </a:r>
          </a:p>
          <a:p>
            <a:r>
              <a:rPr lang="en-US" dirty="0" smtClean="0"/>
              <a:t> Same survival.</a:t>
            </a:r>
          </a:p>
          <a:p>
            <a:r>
              <a:rPr lang="en-US" dirty="0" smtClean="0"/>
              <a:t> Less toxicity with </a:t>
            </a:r>
            <a:r>
              <a:rPr lang="en-US" dirty="0" err="1" smtClean="0"/>
              <a:t>Topotecan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err="1" smtClean="0"/>
              <a:t>Topotecan</a:t>
            </a:r>
            <a:r>
              <a:rPr lang="en-US" b="1" dirty="0" smtClean="0"/>
              <a:t> </a:t>
            </a:r>
            <a:r>
              <a:rPr lang="en-US" dirty="0" smtClean="0"/>
              <a:t>Oral. </a:t>
            </a:r>
            <a:r>
              <a:rPr lang="en-US" b="1" dirty="0" smtClean="0"/>
              <a:t>VS BSC:</a:t>
            </a:r>
          </a:p>
          <a:p>
            <a:r>
              <a:rPr lang="en-US" dirty="0" smtClean="0"/>
              <a:t>Phase III trial, JCO, 2006.</a:t>
            </a:r>
          </a:p>
          <a:p>
            <a:r>
              <a:rPr lang="en-US" dirty="0" smtClean="0"/>
              <a:t> Improved OS (26 </a:t>
            </a:r>
            <a:r>
              <a:rPr lang="en-US" dirty="0" err="1" smtClean="0"/>
              <a:t>ws</a:t>
            </a:r>
            <a:r>
              <a:rPr lang="en-US" dirty="0" smtClean="0"/>
              <a:t> VS 14 </a:t>
            </a:r>
            <a:r>
              <a:rPr lang="en-US" dirty="0" err="1" smtClean="0"/>
              <a:t>ws</a:t>
            </a:r>
            <a:r>
              <a:rPr lang="en-US" dirty="0" smtClean="0"/>
              <a:t>).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4876800"/>
            <a:ext cx="6477000" cy="1981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NCCN guidelines  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Category 1: relapse &gt; 3 </a:t>
            </a:r>
            <a:r>
              <a:rPr lang="en-US" sz="2400" dirty="0" err="1" smtClean="0">
                <a:solidFill>
                  <a:schemeClr val="tx1"/>
                </a:solidFill>
              </a:rPr>
              <a:t>ms.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   Category 2A: relapse &lt; 3 </a:t>
            </a:r>
            <a:r>
              <a:rPr lang="en-US" sz="2400" dirty="0" err="1" smtClean="0">
                <a:solidFill>
                  <a:schemeClr val="tx1"/>
                </a:solidFill>
              </a:rPr>
              <a:t>ms.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 Similar toxicity of Oral and IV forms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SCLC in elderly patients: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• Under-presented in clinical trials.</a:t>
            </a:r>
          </a:p>
          <a:p>
            <a:r>
              <a:rPr lang="en-US" dirty="0" smtClean="0"/>
              <a:t>• Similar prognosis as stage-matched younger pts.</a:t>
            </a:r>
          </a:p>
          <a:p>
            <a:r>
              <a:rPr lang="en-US" dirty="0" smtClean="0"/>
              <a:t>• Attention to support body systems.</a:t>
            </a:r>
          </a:p>
          <a:p>
            <a:r>
              <a:rPr lang="en-US" dirty="0" smtClean="0"/>
              <a:t>• VP16 as single agent is inferior to combination </a:t>
            </a:r>
            <a:r>
              <a:rPr lang="en-US" dirty="0" err="1" smtClean="0"/>
              <a:t>CTx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Prefered</a:t>
            </a:r>
            <a:r>
              <a:rPr lang="en-US" dirty="0" smtClean="0"/>
              <a:t>: </a:t>
            </a:r>
            <a:r>
              <a:rPr lang="en-US" b="1" dirty="0" smtClean="0"/>
              <a:t>4 X </a:t>
            </a:r>
            <a:r>
              <a:rPr lang="en-US" b="1" dirty="0" err="1" smtClean="0"/>
              <a:t>Carbo</a:t>
            </a:r>
            <a:r>
              <a:rPr lang="en-US" dirty="0" smtClean="0"/>
              <a:t> AUC 5</a:t>
            </a:r>
            <a:r>
              <a:rPr lang="en-US" b="1" dirty="0" smtClean="0"/>
              <a:t>-VP16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</a:t>
            </a:r>
            <a:r>
              <a:rPr lang="en-US" dirty="0" err="1" smtClean="0"/>
              <a:t>Favourable</a:t>
            </a:r>
            <a:r>
              <a:rPr lang="en-US" dirty="0" smtClean="0"/>
              <a:t>  results.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Takes into account declining renal function with    aging.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r>
              <a:rPr lang="en-US" dirty="0" smtClean="0"/>
              <a:t>Natural history &amp; prognosis: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Small-cell lung cancer (SCLC) originates from </a:t>
            </a:r>
            <a:r>
              <a:rPr lang="en-US" sz="2800" dirty="0" err="1" smtClean="0"/>
              <a:t>neuroendocrine</a:t>
            </a:r>
            <a:r>
              <a:rPr lang="en-US" sz="2800" dirty="0" smtClean="0"/>
              <a:t>-cell precursors.</a:t>
            </a:r>
          </a:p>
          <a:p>
            <a:pPr algn="just"/>
            <a:r>
              <a:rPr lang="en-US" sz="2800" dirty="0" smtClean="0"/>
              <a:t> Rapid doubling time, high growth fraction.</a:t>
            </a:r>
          </a:p>
          <a:p>
            <a:pPr algn="just"/>
            <a:r>
              <a:rPr lang="en-US" sz="2800" dirty="0" smtClean="0"/>
              <a:t>Early development of widespread metastases.</a:t>
            </a:r>
          </a:p>
          <a:p>
            <a:pPr algn="just"/>
            <a:r>
              <a:rPr lang="en-US" sz="2800" dirty="0" smtClean="0"/>
              <a:t>High response rates to both chemotherapy and radiotherapy.</a:t>
            </a:r>
          </a:p>
          <a:p>
            <a:pPr algn="just"/>
            <a:r>
              <a:rPr lang="en-US" sz="2800" dirty="0" smtClean="0"/>
              <a:t>SCLC is the most common solid tumor associated  with </a:t>
            </a:r>
            <a:r>
              <a:rPr lang="en-US" sz="2800" dirty="0" err="1" smtClean="0"/>
              <a:t>paraneoplastic</a:t>
            </a:r>
            <a:r>
              <a:rPr lang="en-US" sz="2800" dirty="0" smtClean="0"/>
              <a:t> syndromes: SIADH, ACTH production syndrome, peripheral neuropathy and Eaton-Lambert syndrome.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6248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Usually relapses within two years despite treatment (2ys DFS~10%), and most of patients die from recurrent disease.</a:t>
            </a:r>
          </a:p>
          <a:p>
            <a:pPr algn="just"/>
            <a:r>
              <a:rPr lang="en-US" sz="2800" dirty="0" smtClean="0"/>
              <a:t>Development of treatment resistance in patients with metastatic disease.</a:t>
            </a:r>
          </a:p>
          <a:p>
            <a:pPr algn="just"/>
            <a:r>
              <a:rPr lang="en-US" sz="2800" dirty="0" smtClean="0"/>
              <a:t>Without treatment: median survival from diagnosis is 2 - 4 months.</a:t>
            </a:r>
          </a:p>
          <a:p>
            <a:pPr algn="just"/>
            <a:r>
              <a:rPr lang="en-US" sz="2800" dirty="0" smtClean="0"/>
              <a:t>~ 30 % presented by limited disease.</a:t>
            </a:r>
          </a:p>
          <a:p>
            <a:pPr algn="just"/>
            <a:r>
              <a:rPr lang="en-US" sz="2800" dirty="0" smtClean="0"/>
              <a:t>10-15% of patients present with brain metastases and 2 year incidence after chemo-RT is 50–80%.</a:t>
            </a:r>
          </a:p>
          <a:p>
            <a:pPr algn="just"/>
            <a:r>
              <a:rPr lang="en-US" sz="2800" dirty="0" smtClean="0"/>
              <a:t>Median survival after recurrence ~ 4 </a:t>
            </a:r>
            <a:r>
              <a:rPr lang="en-US" sz="2800" dirty="0" err="1" smtClean="0"/>
              <a:t>ms.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43891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Typically arise centrally.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Most common presentation is a large </a:t>
            </a:r>
            <a:r>
              <a:rPr lang="en-US" dirty="0" err="1" smtClean="0"/>
              <a:t>hilar</a:t>
            </a:r>
            <a:r>
              <a:rPr lang="en-US" dirty="0" smtClean="0"/>
              <a:t> mass with bulky </a:t>
            </a:r>
            <a:r>
              <a:rPr lang="en-US" dirty="0" err="1" smtClean="0"/>
              <a:t>mediastinal</a:t>
            </a:r>
            <a:r>
              <a:rPr lang="en-US" dirty="0" smtClean="0"/>
              <a:t> LNs.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Common symptoms cough, </a:t>
            </a:r>
            <a:r>
              <a:rPr lang="en-US" dirty="0" err="1" smtClean="0"/>
              <a:t>dyspnea</a:t>
            </a:r>
            <a:r>
              <a:rPr lang="en-US" dirty="0" smtClean="0"/>
              <a:t>, wt loss.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Approx. 70 % with overt </a:t>
            </a:r>
            <a:r>
              <a:rPr lang="en-US" dirty="0" err="1" smtClean="0"/>
              <a:t>mets</a:t>
            </a:r>
            <a:r>
              <a:rPr lang="en-US" dirty="0" smtClean="0"/>
              <a:t> at presentation.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Commonly spread to liver, adrenals, bone and brain.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present with </a:t>
            </a:r>
            <a:r>
              <a:rPr lang="en-US" dirty="0" err="1" smtClean="0"/>
              <a:t>paraneoplastic</a:t>
            </a:r>
            <a:r>
              <a:rPr lang="en-US" dirty="0" smtClean="0"/>
              <a:t> </a:t>
            </a:r>
            <a:r>
              <a:rPr lang="en-US" dirty="0" err="1" smtClean="0"/>
              <a:t>syndome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Staging: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The former 1989 </a:t>
            </a:r>
            <a:r>
              <a:rPr lang="en-US" b="1" dirty="0" err="1" smtClean="0"/>
              <a:t>InternationalAssociation</a:t>
            </a:r>
            <a:r>
              <a:rPr lang="en-US" b="1" dirty="0" smtClean="0"/>
              <a:t> for the Study of Lung Cancer (IASLC) staging system :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Limited stage (LS):</a:t>
            </a:r>
          </a:p>
          <a:p>
            <a:r>
              <a:rPr lang="en-US" dirty="0" smtClean="0"/>
              <a:t>Disease confined to one </a:t>
            </a:r>
            <a:r>
              <a:rPr lang="en-US" dirty="0" err="1" smtClean="0"/>
              <a:t>hemithorax</a:t>
            </a:r>
            <a:r>
              <a:rPr lang="en-US" dirty="0" smtClean="0"/>
              <a:t> and regional nodes (historically defined as fitting into a single radiation port)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b="1" dirty="0" smtClean="0"/>
              <a:t>Extensive stage (ES):</a:t>
            </a:r>
          </a:p>
          <a:p>
            <a:r>
              <a:rPr lang="en-US" dirty="0" smtClean="0"/>
              <a:t>Any disease not meeting limited stage criteria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AJCC TNM staging system: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     Limited stage:</a:t>
            </a:r>
          </a:p>
          <a:p>
            <a:pPr algn="just"/>
            <a:r>
              <a:rPr lang="en-US" dirty="0" smtClean="0"/>
              <a:t> Stage I-III,(T any-N any-M0 ).</a:t>
            </a:r>
          </a:p>
          <a:p>
            <a:pPr algn="just"/>
            <a:r>
              <a:rPr lang="en-US" dirty="0" smtClean="0"/>
              <a:t> Exclude:</a:t>
            </a:r>
          </a:p>
          <a:p>
            <a:pPr algn="just">
              <a:buNone/>
            </a:pPr>
            <a:r>
              <a:rPr lang="en-US" dirty="0" smtClean="0"/>
              <a:t>    T3-4 with multiple lung nodules.</a:t>
            </a:r>
          </a:p>
          <a:p>
            <a:pPr algn="just">
              <a:buNone/>
            </a:pPr>
            <a:r>
              <a:rPr lang="en-US" dirty="0" smtClean="0"/>
              <a:t>    T3-4 with tumor/nodal volume that does not fit in a tolerable   radiation plan.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  Extensive stage:</a:t>
            </a:r>
          </a:p>
          <a:p>
            <a:pPr algn="just"/>
            <a:r>
              <a:rPr lang="en-US" dirty="0" smtClean="0"/>
              <a:t> Stage IV ,(T any-N any-M1).</a:t>
            </a:r>
          </a:p>
          <a:p>
            <a:pPr algn="just"/>
            <a:r>
              <a:rPr lang="en-US" dirty="0" smtClean="0"/>
              <a:t> T3-4 with multiple lung nodules.</a:t>
            </a:r>
          </a:p>
          <a:p>
            <a:pPr algn="just"/>
            <a:r>
              <a:rPr lang="en-US" dirty="0" smtClean="0"/>
              <a:t> T3-4 with tumor/nodal volume that does not fit in a tolerable radiation plan.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aptopMarket\Documents\lung-cancer-breath-test-217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2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503</TotalTime>
  <Words>1033</Words>
  <Application>Microsoft Office PowerPoint</Application>
  <PresentationFormat>On-screen Show (4:3)</PresentationFormat>
  <Paragraphs>184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Small cell lung cancer</vt:lpstr>
      <vt:lpstr>Incidence</vt:lpstr>
      <vt:lpstr>Natural history &amp; prognosis:</vt:lpstr>
      <vt:lpstr>Slide 4</vt:lpstr>
      <vt:lpstr>Clinical presentation</vt:lpstr>
      <vt:lpstr>Staging:</vt:lpstr>
      <vt:lpstr>AJCC TNM staging system: </vt:lpstr>
      <vt:lpstr>Slide 8</vt:lpstr>
      <vt:lpstr>Slide 9</vt:lpstr>
      <vt:lpstr>Slide 10</vt:lpstr>
      <vt:lpstr>workup</vt:lpstr>
      <vt:lpstr>Additional Workup</vt:lpstr>
      <vt:lpstr>Surgery in SCLC </vt:lpstr>
      <vt:lpstr>Limited stage</vt:lpstr>
      <vt:lpstr>Benefit of RTx: </vt:lpstr>
      <vt:lpstr>Extensive stage</vt:lpstr>
      <vt:lpstr>Cis-Vepsid  vs CAV</vt:lpstr>
      <vt:lpstr>Irinotecan : As First Line Option </vt:lpstr>
      <vt:lpstr>Prophylactic Cranial Irradiation(PCI) </vt:lpstr>
      <vt:lpstr>NO MAINTAINANCE</vt:lpstr>
      <vt:lpstr>Progressive Disease</vt:lpstr>
      <vt:lpstr>Topotecan as second line </vt:lpstr>
      <vt:lpstr>SCLC in elderly patients: </vt:lpstr>
      <vt:lpstr>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LaptopMarket</dc:creator>
  <cp:lastModifiedBy>bluelap</cp:lastModifiedBy>
  <cp:revision>65</cp:revision>
  <dcterms:created xsi:type="dcterms:W3CDTF">2015-03-28T21:19:54Z</dcterms:created>
  <dcterms:modified xsi:type="dcterms:W3CDTF">2015-04-11T12:51:38Z</dcterms:modified>
</cp:coreProperties>
</file>