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38"/>
  </p:notesMasterIdLst>
  <p:sldIdLst>
    <p:sldId id="256" r:id="rId2"/>
    <p:sldId id="258" r:id="rId3"/>
    <p:sldId id="261" r:id="rId4"/>
    <p:sldId id="262" r:id="rId5"/>
    <p:sldId id="279" r:id="rId6"/>
    <p:sldId id="278" r:id="rId7"/>
    <p:sldId id="264" r:id="rId8"/>
    <p:sldId id="280" r:id="rId9"/>
    <p:sldId id="323" r:id="rId10"/>
    <p:sldId id="295" r:id="rId11"/>
    <p:sldId id="292" r:id="rId12"/>
    <p:sldId id="305" r:id="rId13"/>
    <p:sldId id="304" r:id="rId14"/>
    <p:sldId id="319" r:id="rId15"/>
    <p:sldId id="320" r:id="rId16"/>
    <p:sldId id="288" r:id="rId17"/>
    <p:sldId id="317" r:id="rId18"/>
    <p:sldId id="300" r:id="rId19"/>
    <p:sldId id="301" r:id="rId20"/>
    <p:sldId id="318" r:id="rId21"/>
    <p:sldId id="303" r:id="rId22"/>
    <p:sldId id="308" r:id="rId23"/>
    <p:sldId id="302" r:id="rId24"/>
    <p:sldId id="272" r:id="rId25"/>
    <p:sldId id="324" r:id="rId26"/>
    <p:sldId id="296" r:id="rId27"/>
    <p:sldId id="297" r:id="rId28"/>
    <p:sldId id="306" r:id="rId29"/>
    <p:sldId id="298" r:id="rId30"/>
    <p:sldId id="315" r:id="rId31"/>
    <p:sldId id="309" r:id="rId32"/>
    <p:sldId id="314" r:id="rId33"/>
    <p:sldId id="312" r:id="rId34"/>
    <p:sldId id="311" r:id="rId35"/>
    <p:sldId id="310" r:id="rId36"/>
    <p:sldId id="322" r:id="rId3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65422" autoAdjust="0"/>
    <p:restoredTop sz="86486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79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08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0843AFF-47BB-4601-95E9-63BB0F3A0287}" type="datetimeFigureOut">
              <a:rPr lang="ar-EG" smtClean="0"/>
              <a:pPr/>
              <a:t>14/07/1435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0A23BCC-9921-4DEC-A086-D8606C1A8397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23BCC-9921-4DEC-A086-D8606C1A8397}" type="slidenum">
              <a:rPr lang="ar-EG" smtClean="0"/>
              <a:pPr/>
              <a:t>13</a:t>
            </a:fld>
            <a:endParaRPr lang="ar-E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23BCC-9921-4DEC-A086-D8606C1A8397}" type="slidenum">
              <a:rPr lang="ar-EG" smtClean="0"/>
              <a:pPr/>
              <a:t>16</a:t>
            </a:fld>
            <a:endParaRPr lang="ar-E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23BCC-9921-4DEC-A086-D8606C1A8397}" type="slidenum">
              <a:rPr lang="ar-EG" smtClean="0"/>
              <a:pPr/>
              <a:t>17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133D-8D06-49A0-8001-F625B1EF6481}" type="datetimeFigureOut">
              <a:rPr lang="ar-EG" smtClean="0"/>
              <a:pPr/>
              <a:t>14/07/1435</a:t>
            </a:fld>
            <a:endParaRPr lang="ar-E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4D63FB-D11C-4B62-B002-BF14BA3A6846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133D-8D06-49A0-8001-F625B1EF6481}" type="datetimeFigureOut">
              <a:rPr lang="ar-EG" smtClean="0"/>
              <a:pPr/>
              <a:t>14/07/1435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63FB-D11C-4B62-B002-BF14BA3A6846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74D63FB-D11C-4B62-B002-BF14BA3A6846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133D-8D06-49A0-8001-F625B1EF6481}" type="datetimeFigureOut">
              <a:rPr lang="ar-EG" smtClean="0"/>
              <a:pPr/>
              <a:t>14/07/1435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133D-8D06-49A0-8001-F625B1EF6481}" type="datetimeFigureOut">
              <a:rPr lang="ar-EG" smtClean="0"/>
              <a:pPr/>
              <a:t>14/07/1435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74D63FB-D11C-4B62-B002-BF14BA3A6846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133D-8D06-49A0-8001-F625B1EF6481}" type="datetimeFigureOut">
              <a:rPr lang="ar-EG" smtClean="0"/>
              <a:pPr/>
              <a:t>14/07/1435</a:t>
            </a:fld>
            <a:endParaRPr lang="ar-E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4D63FB-D11C-4B62-B002-BF14BA3A6846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89133D-8D06-49A0-8001-F625B1EF6481}" type="datetimeFigureOut">
              <a:rPr lang="ar-EG" smtClean="0"/>
              <a:pPr/>
              <a:t>14/07/1435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63FB-D11C-4B62-B002-BF14BA3A6846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133D-8D06-49A0-8001-F625B1EF6481}" type="datetimeFigureOut">
              <a:rPr lang="ar-EG" smtClean="0"/>
              <a:pPr/>
              <a:t>14/07/1435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EG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74D63FB-D11C-4B62-B002-BF14BA3A6846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133D-8D06-49A0-8001-F625B1EF6481}" type="datetimeFigureOut">
              <a:rPr lang="ar-EG" smtClean="0"/>
              <a:pPr/>
              <a:t>14/07/1435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74D63FB-D11C-4B62-B002-BF14BA3A6846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133D-8D06-49A0-8001-F625B1EF6481}" type="datetimeFigureOut">
              <a:rPr lang="ar-EG" smtClean="0"/>
              <a:pPr/>
              <a:t>14/07/1435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4D63FB-D11C-4B62-B002-BF14BA3A6846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4D63FB-D11C-4B62-B002-BF14BA3A6846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133D-8D06-49A0-8001-F625B1EF6481}" type="datetimeFigureOut">
              <a:rPr lang="ar-EG" smtClean="0"/>
              <a:pPr/>
              <a:t>14/07/1435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E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74D63FB-D11C-4B62-B002-BF14BA3A6846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89133D-8D06-49A0-8001-F625B1EF6481}" type="datetimeFigureOut">
              <a:rPr lang="ar-EG" smtClean="0"/>
              <a:pPr/>
              <a:t>14/07/1435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89133D-8D06-49A0-8001-F625B1EF6481}" type="datetimeFigureOut">
              <a:rPr lang="ar-EG" smtClean="0"/>
              <a:pPr/>
              <a:t>14/07/1435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EG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4D63FB-D11C-4B62-B002-BF14BA3A6846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Hanan.a.eltib</a:t>
            </a:r>
            <a:endParaRPr lang="en-US" dirty="0" smtClean="0"/>
          </a:p>
          <a:p>
            <a:r>
              <a:rPr lang="en-US" dirty="0" smtClean="0"/>
              <a:t>2014</a:t>
            </a:r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Chronic lymphocytic leukemia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351837" cy="954088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RAI’s CLINICAL STAGING SYSTEM</a:t>
            </a:r>
          </a:p>
        </p:txBody>
      </p:sp>
      <p:graphicFrame>
        <p:nvGraphicFramePr>
          <p:cNvPr id="12393" name="Group 105"/>
          <p:cNvGraphicFramePr>
            <a:graphicFrameLocks noGrp="1"/>
          </p:cNvGraphicFramePr>
          <p:nvPr/>
        </p:nvGraphicFramePr>
        <p:xfrm>
          <a:off x="0" y="1329421"/>
          <a:ext cx="9144000" cy="5528579"/>
        </p:xfrm>
        <a:graphic>
          <a:graphicData uri="http://schemas.openxmlformats.org/drawingml/2006/table">
            <a:tbl>
              <a:tblPr/>
              <a:tblGrid>
                <a:gridCol w="2445722"/>
                <a:gridCol w="4511376"/>
                <a:gridCol w="2186902"/>
              </a:tblGrid>
              <a:tr h="6896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Stage</a:t>
                      </a: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41000">
                          <a:schemeClr val="tx2">
                            <a:lumMod val="20000"/>
                            <a:lumOff val="80000"/>
                            <a:alpha val="4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Clinical Features at Diagnosis</a:t>
                      </a: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41000">
                          <a:schemeClr val="tx2">
                            <a:lumMod val="20000"/>
                            <a:lumOff val="80000"/>
                            <a:alpha val="4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Survival</a:t>
                      </a: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(years)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41000">
                          <a:schemeClr val="tx2">
                            <a:lumMod val="20000"/>
                            <a:lumOff val="80000"/>
                            <a:alpha val="4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7824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Low risk</a:t>
                      </a: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41000">
                          <a:schemeClr val="tx2">
                            <a:lumMod val="20000"/>
                            <a:lumOff val="80000"/>
                            <a:alpha val="4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Blood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lymphocytosis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&gt;5000/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mcl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Bone marrow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lymphocytosis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41000">
                          <a:schemeClr val="tx2">
                            <a:lumMod val="20000"/>
                            <a:lumOff val="80000"/>
                            <a:alpha val="4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&gt;12,5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41000">
                          <a:schemeClr val="tx2">
                            <a:lumMod val="20000"/>
                            <a:lumOff val="80000"/>
                            <a:alpha val="4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10120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Intermediate risk</a:t>
                      </a: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41000">
                          <a:schemeClr val="tx2">
                            <a:lumMod val="20000"/>
                            <a:lumOff val="80000"/>
                            <a:alpha val="4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Stage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 </a:t>
                      </a: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enlarged lymph node(s)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41000">
                          <a:schemeClr val="tx2">
                            <a:lumMod val="20000"/>
                            <a:lumOff val="80000"/>
                            <a:alpha val="4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41000">
                          <a:schemeClr val="tx2">
                            <a:lumMod val="20000"/>
                            <a:lumOff val="80000"/>
                            <a:alpha val="4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1010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Intermediate risk</a:t>
                      </a: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41000">
                          <a:schemeClr val="tx2">
                            <a:lumMod val="20000"/>
                            <a:lumOff val="80000"/>
                            <a:alpha val="4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Stage 0-</a:t>
                      </a: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 </a:t>
                      </a: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enlarged spleen and/or liver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41000">
                          <a:schemeClr val="tx2">
                            <a:lumMod val="20000"/>
                            <a:lumOff val="80000"/>
                            <a:alpha val="4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41000">
                          <a:schemeClr val="tx2">
                            <a:lumMod val="20000"/>
                            <a:lumOff val="80000"/>
                            <a:alpha val="4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10120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 risk</a:t>
                      </a: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41000">
                          <a:schemeClr val="tx2">
                            <a:lumMod val="20000"/>
                            <a:lumOff val="80000"/>
                            <a:alpha val="4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Stage0-</a:t>
                      </a: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 </a:t>
                      </a: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anemia (</a:t>
                      </a:r>
                      <a:r>
                        <a:rPr kumimoji="0" lang="en-US" sz="1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Hb</a:t>
                      </a: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&lt; 11g/dl)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41000">
                          <a:schemeClr val="tx2">
                            <a:lumMod val="20000"/>
                            <a:lumOff val="80000"/>
                            <a:alpha val="4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41000">
                          <a:schemeClr val="tx2">
                            <a:lumMod val="20000"/>
                            <a:lumOff val="80000"/>
                            <a:alpha val="4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1010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 risk</a:t>
                      </a: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41000">
                          <a:schemeClr val="tx2">
                            <a:lumMod val="20000"/>
                            <a:lumOff val="80000"/>
                            <a:alpha val="4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Stage0-</a:t>
                      </a: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 </a:t>
                      </a: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thrombocytopenia(&lt; 100 000 /</a:t>
                      </a:r>
                      <a:r>
                        <a:rPr kumimoji="0" lang="en-US" sz="1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mcl</a:t>
                      </a: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41000">
                          <a:schemeClr val="tx2">
                            <a:lumMod val="20000"/>
                            <a:lumOff val="80000"/>
                            <a:alpha val="4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41000">
                          <a:schemeClr val="tx2">
                            <a:lumMod val="20000"/>
                            <a:lumOff val="80000"/>
                            <a:alpha val="4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0"/>
            <a:ext cx="828092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000" b="1" u="sng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2000" b="1" u="sng" dirty="0" smtClean="0">
                <a:solidFill>
                  <a:srgbClr val="FF0000"/>
                </a:solidFill>
              </a:rPr>
              <a:t>When to Treat CLL Patient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sz="2400" u="sng" dirty="0" smtClean="0">
                <a:solidFill>
                  <a:srgbClr val="002060"/>
                </a:solidFill>
              </a:rPr>
              <a:t>  No advantage to treating CLL until symptoms develop</a:t>
            </a:r>
          </a:p>
          <a:p>
            <a:pPr algn="l" rtl="0"/>
            <a:endParaRPr lang="en-US" sz="2400" u="sng" dirty="0" smtClean="0">
              <a:solidFill>
                <a:srgbClr val="002060"/>
              </a:solidFill>
            </a:endParaRPr>
          </a:p>
          <a:p>
            <a:pPr algn="l" rtl="0"/>
            <a:endParaRPr lang="en-US" dirty="0" smtClean="0"/>
          </a:p>
          <a:p>
            <a:pPr algn="just" rtl="0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sz="2000" dirty="0" smtClean="0"/>
              <a:t>Constitutional symptoms due to disease (fatigue, B symptoms)</a:t>
            </a:r>
          </a:p>
          <a:p>
            <a:pPr algn="just" rtl="0">
              <a:buFont typeface="Wingdings" pitchFamily="2" charset="2"/>
              <a:buChar char="§"/>
            </a:pPr>
            <a:endParaRPr lang="en-US" sz="2000" dirty="0" smtClean="0"/>
          </a:p>
          <a:p>
            <a:pPr algn="just" rtl="0">
              <a:buFont typeface="Wingdings" pitchFamily="2" charset="2"/>
              <a:buChar char="§"/>
            </a:pPr>
            <a:r>
              <a:rPr lang="en-US" sz="2000" dirty="0" smtClean="0"/>
              <a:t> Enlarging, symptomatic lymph nodes (&gt; 10 cm)</a:t>
            </a:r>
          </a:p>
          <a:p>
            <a:pPr algn="just" rtl="0">
              <a:buFont typeface="Wingdings" pitchFamily="2" charset="2"/>
              <a:buChar char="§"/>
            </a:pPr>
            <a:endParaRPr lang="en-US" sz="2000" dirty="0" smtClean="0"/>
          </a:p>
          <a:p>
            <a:pPr algn="just" rtl="0">
              <a:buFont typeface="Wingdings" pitchFamily="2" charset="2"/>
              <a:buChar char="§"/>
            </a:pPr>
            <a:r>
              <a:rPr lang="en-US" sz="2000" dirty="0" smtClean="0"/>
              <a:t> Enlarging, symptomatic spleen (&gt; 6 cm BCM)</a:t>
            </a:r>
          </a:p>
          <a:p>
            <a:pPr algn="just" rtl="0">
              <a:buFont typeface="Wingdings" pitchFamily="2" charset="2"/>
              <a:buChar char="§"/>
            </a:pPr>
            <a:endParaRPr lang="en-US" sz="2000" dirty="0" smtClean="0"/>
          </a:p>
          <a:p>
            <a:pPr algn="just" rtl="0">
              <a:buFont typeface="Wingdings" pitchFamily="2" charset="2"/>
              <a:buChar char="§"/>
            </a:pPr>
            <a:r>
              <a:rPr lang="en-US" sz="2000" dirty="0" err="1" smtClean="0"/>
              <a:t>Cytopenias</a:t>
            </a:r>
            <a:r>
              <a:rPr lang="en-US" sz="2000" dirty="0" smtClean="0"/>
              <a:t> due to CLL (hemoglobin &lt; 11 g/</a:t>
            </a:r>
            <a:r>
              <a:rPr lang="en-US" sz="2000" dirty="0" err="1" smtClean="0"/>
              <a:t>dL</a:t>
            </a:r>
            <a:r>
              <a:rPr lang="en-US" sz="2000" dirty="0" smtClean="0"/>
              <a:t>, platelets &lt; 100,000 cells/</a:t>
            </a:r>
            <a:r>
              <a:rPr lang="el-GR" sz="2000" dirty="0" smtClean="0"/>
              <a:t>μ</a:t>
            </a:r>
            <a:r>
              <a:rPr lang="en-US" sz="2000" dirty="0" smtClean="0"/>
              <a:t>L)</a:t>
            </a:r>
          </a:p>
          <a:p>
            <a:pPr algn="just" rtl="0"/>
            <a:endParaRPr lang="en-US" sz="2000" dirty="0" smtClean="0"/>
          </a:p>
          <a:p>
            <a:pPr algn="just" rtl="0">
              <a:buFont typeface="Wingdings" pitchFamily="2" charset="2"/>
              <a:buChar char="§"/>
            </a:pPr>
            <a:r>
              <a:rPr lang="en-US" sz="2000" dirty="0" smtClean="0"/>
              <a:t> Poorly controlled AIHA or ITP</a:t>
            </a:r>
          </a:p>
          <a:p>
            <a:pPr algn="just" rtl="0">
              <a:buFont typeface="Wingdings" pitchFamily="2" charset="2"/>
              <a:buChar char="§"/>
            </a:pPr>
            <a:endParaRPr lang="en-US" sz="2000" dirty="0" smtClean="0"/>
          </a:p>
          <a:p>
            <a:pPr algn="just" rtl="0">
              <a:buFont typeface="Wingdings" pitchFamily="2" charset="2"/>
              <a:buChar char="§"/>
            </a:pPr>
            <a:r>
              <a:rPr lang="en-US" sz="2000" dirty="0" smtClean="0"/>
              <a:t>Absolute lymphocytic count alone is not indication for treatment unless above 200-300</a:t>
            </a:r>
            <a:r>
              <a:rPr lang="ar-EG" sz="2000" dirty="0" smtClean="0"/>
              <a:t>×</a:t>
            </a:r>
            <a:r>
              <a:rPr lang="en-US" sz="2000" dirty="0" smtClean="0"/>
              <a:t>109/L Or symptoms related to </a:t>
            </a:r>
            <a:r>
              <a:rPr lang="en-US" sz="2000" dirty="0" err="1" smtClean="0"/>
              <a:t>leukostasis</a:t>
            </a:r>
            <a:endParaRPr lang="en-US" sz="2000" strike="sngStrike" dirty="0" smtClean="0"/>
          </a:p>
          <a:p>
            <a:pPr algn="just" rtl="0"/>
            <a:endParaRPr lang="en-US" sz="2400" dirty="0" smtClean="0"/>
          </a:p>
          <a:p>
            <a:pPr algn="l" rt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options</a:t>
            </a:r>
            <a:endParaRPr lang="ar-EG" dirty="0"/>
          </a:p>
        </p:txBody>
      </p:sp>
      <p:sp>
        <p:nvSpPr>
          <p:cNvPr id="3" name="Rectangle 2"/>
          <p:cNvSpPr/>
          <p:nvPr/>
        </p:nvSpPr>
        <p:spPr>
          <a:xfrm>
            <a:off x="395536" y="134076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FF0000"/>
                </a:solidFill>
              </a:rPr>
              <a:t>Alkylating</a:t>
            </a:r>
            <a:r>
              <a:rPr lang="en-US" sz="2400" dirty="0" smtClean="0">
                <a:solidFill>
                  <a:srgbClr val="FF0000"/>
                </a:solidFill>
              </a:rPr>
              <a:t> agents </a:t>
            </a:r>
          </a:p>
          <a:p>
            <a:pPr algn="just" rtl="0"/>
            <a:endParaRPr lang="en-US" sz="2400" dirty="0" smtClean="0"/>
          </a:p>
          <a:p>
            <a:pPr algn="just" rtl="0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FF0000"/>
                </a:solidFill>
              </a:rPr>
              <a:t>Purine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anologue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vs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</a:rPr>
              <a:t>Alkylators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endParaRPr lang="en-US" sz="2400" dirty="0" smtClean="0"/>
          </a:p>
          <a:p>
            <a:pPr algn="just" rtl="0"/>
            <a:r>
              <a:rPr lang="en-US" sz="2400" dirty="0" smtClean="0"/>
              <a:t>   </a:t>
            </a:r>
          </a:p>
          <a:p>
            <a:pPr algn="just" rtl="0"/>
            <a:r>
              <a:rPr lang="en-US" sz="2400" dirty="0" smtClean="0"/>
              <a:t>    Higher RR and PFS</a:t>
            </a:r>
          </a:p>
          <a:p>
            <a:pPr algn="just" rtl="0"/>
            <a:r>
              <a:rPr lang="en-US" sz="2400" dirty="0" smtClean="0"/>
              <a:t>    Better QOL</a:t>
            </a:r>
          </a:p>
          <a:p>
            <a:pPr algn="just" rtl="0"/>
            <a:r>
              <a:rPr lang="en-US" sz="2400" dirty="0" smtClean="0"/>
              <a:t>    Not OS</a:t>
            </a:r>
          </a:p>
          <a:p>
            <a:pPr algn="just" rtl="0">
              <a:buFont typeface="Wingdings" pitchFamily="2" charset="2"/>
              <a:buChar char="Ø"/>
            </a:pPr>
            <a:endParaRPr lang="en-US" sz="2400" dirty="0" smtClean="0"/>
          </a:p>
          <a:p>
            <a:pPr algn="just" rtl="0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FF0000"/>
                </a:solidFill>
              </a:rPr>
              <a:t>Purine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alkylator</a:t>
            </a:r>
            <a:r>
              <a:rPr lang="en-US" sz="2400" dirty="0" smtClean="0">
                <a:solidFill>
                  <a:srgbClr val="FF0000"/>
                </a:solidFill>
              </a:rPr>
              <a:t> combo vs.  </a:t>
            </a:r>
            <a:r>
              <a:rPr lang="en-US" sz="2400" dirty="0" err="1" smtClean="0">
                <a:solidFill>
                  <a:srgbClr val="FF0000"/>
                </a:solidFill>
              </a:rPr>
              <a:t>purine</a:t>
            </a:r>
            <a:r>
              <a:rPr lang="en-US" sz="2400" dirty="0" smtClean="0">
                <a:solidFill>
                  <a:srgbClr val="FF0000"/>
                </a:solidFill>
              </a:rPr>
              <a:t>: </a:t>
            </a:r>
          </a:p>
          <a:p>
            <a:pPr algn="just" rtl="0"/>
            <a:r>
              <a:rPr lang="en-US" sz="2400" dirty="0" smtClean="0"/>
              <a:t>  </a:t>
            </a:r>
          </a:p>
          <a:p>
            <a:pPr algn="just" rtl="0"/>
            <a:r>
              <a:rPr lang="en-US" sz="2400" dirty="0" smtClean="0"/>
              <a:t>   Higher RR and PFS</a:t>
            </a:r>
          </a:p>
          <a:p>
            <a:pPr algn="just" rtl="0"/>
            <a:r>
              <a:rPr lang="en-US" sz="2400" dirty="0" smtClean="0"/>
              <a:t>   Not OS</a:t>
            </a:r>
            <a:endParaRPr lang="ar-E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options</a:t>
            </a:r>
            <a:endParaRPr lang="ar-EG" dirty="0"/>
          </a:p>
        </p:txBody>
      </p:sp>
      <p:sp>
        <p:nvSpPr>
          <p:cNvPr id="3" name="Rectangle 2"/>
          <p:cNvSpPr/>
          <p:nvPr/>
        </p:nvSpPr>
        <p:spPr>
          <a:xfrm>
            <a:off x="323528" y="1305342"/>
            <a:ext cx="82089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 CLL8 study ;</a:t>
            </a:r>
            <a:r>
              <a:rPr lang="en-US" sz="2400" b="1" dirty="0" err="1" smtClean="0">
                <a:solidFill>
                  <a:srgbClr val="FF0000"/>
                </a:solidFill>
              </a:rPr>
              <a:t>chemoimmunotherpy</a:t>
            </a:r>
            <a:r>
              <a:rPr lang="en-US" sz="2400" b="1" dirty="0" smtClean="0">
                <a:solidFill>
                  <a:srgbClr val="FF0000"/>
                </a:solidFill>
              </a:rPr>
              <a:t> : FCR VS FC</a:t>
            </a:r>
          </a:p>
          <a:p>
            <a:pPr algn="just" rtl="0"/>
            <a:endParaRPr lang="en-US" sz="2400" b="1" dirty="0" smtClean="0"/>
          </a:p>
          <a:p>
            <a:pPr algn="just" rtl="0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400" dirty="0" smtClean="0"/>
              <a:t>More </a:t>
            </a:r>
            <a:r>
              <a:rPr lang="en-US" sz="2400" dirty="0" err="1" smtClean="0"/>
              <a:t>neutropenia</a:t>
            </a:r>
            <a:endParaRPr lang="en-US" sz="2400" dirty="0" smtClean="0"/>
          </a:p>
          <a:p>
            <a:pPr algn="just" rtl="0">
              <a:buFont typeface="Arial" pitchFamily="34" charset="0"/>
              <a:buChar char="•"/>
            </a:pPr>
            <a:endParaRPr lang="en-US" sz="2400" dirty="0" smtClean="0"/>
          </a:p>
          <a:p>
            <a:pPr algn="just" rtl="0">
              <a:buFont typeface="Arial" pitchFamily="34" charset="0"/>
              <a:buChar char="•"/>
            </a:pPr>
            <a:r>
              <a:rPr lang="en-US" sz="2400" dirty="0" smtClean="0"/>
              <a:t> A better therapy for young –physically fit pt</a:t>
            </a:r>
          </a:p>
          <a:p>
            <a:pPr algn="just" rtl="0">
              <a:buFont typeface="Arial" pitchFamily="34" charset="0"/>
              <a:buChar char="•"/>
            </a:pPr>
            <a:endParaRPr lang="en-US" sz="2400" dirty="0" smtClean="0"/>
          </a:p>
          <a:p>
            <a:pPr algn="just" rtl="0">
              <a:buFont typeface="Arial" pitchFamily="34" charset="0"/>
              <a:buChar char="•"/>
            </a:pPr>
            <a:r>
              <a:rPr lang="en-US" sz="2400" dirty="0" smtClean="0"/>
              <a:t> Significantly improves ORR and CR</a:t>
            </a:r>
          </a:p>
          <a:p>
            <a:pPr algn="just" rtl="0">
              <a:buFont typeface="Arial" pitchFamily="34" charset="0"/>
              <a:buChar char="•"/>
            </a:pPr>
            <a:endParaRPr lang="en-US" sz="2400" b="1" dirty="0" smtClean="0"/>
          </a:p>
          <a:p>
            <a:pPr algn="just" rtl="0">
              <a:buFont typeface="Arial" pitchFamily="34" charset="0"/>
              <a:buChar char="•"/>
            </a:pPr>
            <a:r>
              <a:rPr lang="en-US" sz="2400" dirty="0" smtClean="0"/>
              <a:t> Significantly improves PFS</a:t>
            </a:r>
          </a:p>
          <a:p>
            <a:pPr algn="just" rtl="0">
              <a:buFont typeface="Arial" pitchFamily="34" charset="0"/>
              <a:buChar char="•"/>
            </a:pPr>
            <a:endParaRPr lang="en-US" sz="2400" dirty="0" smtClean="0"/>
          </a:p>
          <a:p>
            <a:pPr algn="just" rtl="0">
              <a:buFont typeface="Arial" pitchFamily="34" charset="0"/>
              <a:buChar char="•"/>
            </a:pPr>
            <a:r>
              <a:rPr lang="en-US" sz="2400" dirty="0" smtClean="0"/>
              <a:t> Significantly improves OS </a:t>
            </a:r>
            <a:r>
              <a:rPr lang="en-US" sz="2400" dirty="0" smtClean="0">
                <a:solidFill>
                  <a:srgbClr val="FF0000"/>
                </a:solidFill>
              </a:rPr>
              <a:t> 7%</a:t>
            </a:r>
          </a:p>
          <a:p>
            <a:pPr algn="just"/>
            <a:r>
              <a:rPr lang="en-US" sz="2400" dirty="0" smtClean="0"/>
              <a:t>   Most genetic groups benefit from FCR therapy except for 						 	del(17p13)				   </a:t>
            </a:r>
          </a:p>
          <a:p>
            <a:pPr algn="just"/>
            <a:r>
              <a:rPr lang="en-US" dirty="0" smtClean="0"/>
              <a:t>                                                              </a:t>
            </a:r>
          </a:p>
          <a:p>
            <a:pPr algn="just"/>
            <a:r>
              <a:rPr lang="en-US" dirty="0" smtClean="0"/>
              <a:t>                                                          </a:t>
            </a:r>
          </a:p>
          <a:p>
            <a:pPr algn="just" rtl="0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54031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options</a:t>
            </a:r>
            <a:endParaRPr lang="ar-EG" dirty="0"/>
          </a:p>
        </p:txBody>
      </p:sp>
      <p:sp>
        <p:nvSpPr>
          <p:cNvPr id="3" name="Rectangle 2"/>
          <p:cNvSpPr/>
          <p:nvPr/>
        </p:nvSpPr>
        <p:spPr>
          <a:xfrm>
            <a:off x="323528" y="1340768"/>
            <a:ext cx="882047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000" b="1" dirty="0" smtClean="0">
                <a:solidFill>
                  <a:srgbClr val="FF0000"/>
                </a:solidFill>
              </a:rPr>
              <a:t>  CLL10 study; FCR VS BR </a:t>
            </a:r>
          </a:p>
          <a:p>
            <a:pPr algn="just" rtl="0"/>
            <a:endParaRPr lang="en-US" sz="2000" b="1" dirty="0" smtClean="0"/>
          </a:p>
          <a:p>
            <a:pPr algn="just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000" dirty="0" err="1" smtClean="0"/>
              <a:t>Bendamastin</a:t>
            </a:r>
            <a:r>
              <a:rPr lang="en-US" sz="2000" dirty="0" smtClean="0"/>
              <a:t>: An </a:t>
            </a:r>
            <a:r>
              <a:rPr lang="en-US" sz="2000" dirty="0" err="1" smtClean="0"/>
              <a:t>Alkylator</a:t>
            </a:r>
            <a:r>
              <a:rPr lang="en-US" sz="2000" dirty="0" smtClean="0"/>
              <a:t> agent with </a:t>
            </a:r>
            <a:r>
              <a:rPr lang="en-US" sz="2000" dirty="0" err="1" smtClean="0"/>
              <a:t>apurine</a:t>
            </a:r>
            <a:r>
              <a:rPr lang="en-US" sz="2000" dirty="0" smtClean="0"/>
              <a:t> like </a:t>
            </a:r>
            <a:r>
              <a:rPr lang="en-US" sz="2000" dirty="0" err="1" smtClean="0"/>
              <a:t>benzimidazole</a:t>
            </a:r>
            <a:r>
              <a:rPr lang="en-US" sz="2000" dirty="0" smtClean="0"/>
              <a:t> ring    	  	 component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sz="2000" dirty="0" smtClean="0"/>
              <a:t> Identical ORR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sz="2000" dirty="0" smtClean="0"/>
              <a:t> Higher CR rates observed with FCR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2000" dirty="0" smtClean="0"/>
              <a:t>PFS significantly longer with FCR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altLang="en-US" sz="2000" dirty="0" smtClean="0"/>
              <a:t>Acute (and long-term?) toxicity greater with BR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</a:rPr>
              <a:t>PCR</a:t>
            </a: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Pentostatin</a:t>
            </a:r>
            <a:r>
              <a:rPr lang="en-US" dirty="0" smtClean="0"/>
              <a:t>: </a:t>
            </a:r>
            <a:r>
              <a:rPr lang="en-US" dirty="0" err="1" smtClean="0"/>
              <a:t>purine</a:t>
            </a:r>
            <a:r>
              <a:rPr lang="en-US" dirty="0" smtClean="0"/>
              <a:t> analog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 No advantage over FCR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Cyclophoshamide</a:t>
            </a:r>
            <a:r>
              <a:rPr lang="en-US" dirty="0" smtClean="0"/>
              <a:t> is an important component</a:t>
            </a:r>
          </a:p>
          <a:p>
            <a:pPr algn="l" rtl="0">
              <a:buFont typeface="Wingdings" pitchFamily="2" charset="2"/>
              <a:buChar char="Ø"/>
            </a:pPr>
            <a:endParaRPr lang="en-US" dirty="0" smtClean="0"/>
          </a:p>
          <a:p>
            <a:pPr algn="l" rtl="0"/>
            <a:r>
              <a:rPr lang="en-US" sz="2000" b="1" dirty="0" err="1" smtClean="0">
                <a:solidFill>
                  <a:srgbClr val="FF0000"/>
                </a:solidFill>
              </a:rPr>
              <a:t>Alemtuzumab</a:t>
            </a: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err="1" smtClean="0"/>
              <a:t>Huminazied</a:t>
            </a:r>
            <a:r>
              <a:rPr lang="en-US" dirty="0" smtClean="0"/>
              <a:t> Monoclonal </a:t>
            </a:r>
            <a:r>
              <a:rPr lang="en-US" dirty="0" err="1" smtClean="0"/>
              <a:t>Ab</a:t>
            </a:r>
            <a:r>
              <a:rPr lang="en-US" dirty="0" smtClean="0"/>
              <a:t> target CD52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Not as </a:t>
            </a:r>
            <a:r>
              <a:rPr lang="en-US" dirty="0" err="1" smtClean="0"/>
              <a:t>afirst</a:t>
            </a:r>
            <a:r>
              <a:rPr lang="en-US" dirty="0" smtClean="0"/>
              <a:t> line treatment option except in the setting of del (17p)</a:t>
            </a:r>
            <a:endParaRPr lang="ar-EG" dirty="0" smtClean="0"/>
          </a:p>
          <a:p>
            <a:pPr algn="just" rtl="0">
              <a:buFont typeface="Arial" pitchFamily="34" charset="0"/>
              <a:buChar char="•"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elderly</a:t>
            </a:r>
            <a:r>
              <a:rPr lang="ar-EG" dirty="0" smtClean="0"/>
              <a:t>: </a:t>
            </a:r>
            <a:r>
              <a:rPr lang="en-US" dirty="0" smtClean="0"/>
              <a:t>Treatment options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27048"/>
            <a:ext cx="8554152" cy="4926288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FCR</a:t>
            </a:r>
            <a:r>
              <a:rPr lang="en-US" dirty="0" smtClean="0"/>
              <a:t> not well tolerated –less effective by pts </a:t>
            </a:r>
            <a:r>
              <a:rPr lang="en-US" dirty="0" smtClean="0">
                <a:sym typeface="Symbol"/>
              </a:rPr>
              <a:t></a:t>
            </a:r>
            <a:r>
              <a:rPr lang="en-US" dirty="0" smtClean="0"/>
              <a:t> 70 </a:t>
            </a:r>
            <a:r>
              <a:rPr lang="en-US" dirty="0" err="1" smtClean="0"/>
              <a:t>ys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b="1" dirty="0" err="1" smtClean="0"/>
              <a:t>Fludrabine</a:t>
            </a:r>
            <a:r>
              <a:rPr lang="en-US" b="1" dirty="0" smtClean="0"/>
              <a:t> </a:t>
            </a:r>
            <a:r>
              <a:rPr lang="en-US" b="1" dirty="0" err="1" smtClean="0"/>
              <a:t>vs</a:t>
            </a:r>
            <a:r>
              <a:rPr lang="en-US" b="1" dirty="0" smtClean="0"/>
              <a:t> </a:t>
            </a:r>
            <a:r>
              <a:rPr lang="en-US" b="1" dirty="0" err="1" smtClean="0"/>
              <a:t>chloreambucil</a:t>
            </a:r>
            <a:r>
              <a:rPr lang="en-US" b="1" dirty="0" smtClean="0"/>
              <a:t> </a:t>
            </a:r>
            <a:r>
              <a:rPr lang="en-US" dirty="0" smtClean="0">
                <a:sym typeface="Symbol"/>
              </a:rPr>
              <a:t> 65 </a:t>
            </a:r>
            <a:r>
              <a:rPr lang="en-US" dirty="0" err="1" smtClean="0">
                <a:sym typeface="Symbol"/>
              </a:rPr>
              <a:t>ys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      Better ORR CR TTTF </a:t>
            </a:r>
          </a:p>
          <a:p>
            <a:pPr algn="l" rtl="0">
              <a:buNone/>
            </a:pPr>
            <a:r>
              <a:rPr lang="en-US" dirty="0" smtClean="0"/>
              <a:t>           QOL analysis </a:t>
            </a:r>
            <a:r>
              <a:rPr lang="en-US" dirty="0" err="1" smtClean="0"/>
              <a:t>favoured</a:t>
            </a:r>
            <a:r>
              <a:rPr lang="en-US" dirty="0" smtClean="0"/>
              <a:t> </a:t>
            </a:r>
            <a:r>
              <a:rPr lang="en-US" dirty="0" err="1" smtClean="0"/>
              <a:t>fludrabine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           NO PFS OS difference</a:t>
            </a:r>
          </a:p>
          <a:p>
            <a:pPr algn="l" rtl="0"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solidFill>
                  <a:srgbClr val="FF0000"/>
                </a:solidFill>
              </a:rPr>
              <a:t>SO</a:t>
            </a:r>
            <a:r>
              <a:rPr lang="en-US" dirty="0" smtClean="0"/>
              <a:t> </a:t>
            </a:r>
            <a:r>
              <a:rPr lang="en-US" dirty="0" err="1" smtClean="0"/>
              <a:t>Chloreambucil</a:t>
            </a:r>
            <a:r>
              <a:rPr lang="en-US" dirty="0" smtClean="0"/>
              <a:t> is </a:t>
            </a:r>
            <a:r>
              <a:rPr lang="en-US" dirty="0" err="1" smtClean="0"/>
              <a:t>avalid</a:t>
            </a:r>
            <a:r>
              <a:rPr lang="en-US" dirty="0" smtClean="0"/>
              <a:t> option</a:t>
            </a:r>
          </a:p>
          <a:p>
            <a:pPr algn="l" rt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elderly</a:t>
            </a:r>
            <a:r>
              <a:rPr lang="ar-EG" dirty="0" smtClean="0"/>
              <a:t>: </a:t>
            </a:r>
            <a:r>
              <a:rPr lang="en-US" dirty="0" smtClean="0"/>
              <a:t>Treatment options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27048"/>
            <a:ext cx="8554152" cy="4926288"/>
          </a:xfrm>
        </p:spPr>
        <p:txBody>
          <a:bodyPr>
            <a:normAutofit/>
          </a:bodyPr>
          <a:lstStyle/>
          <a:p>
            <a:pPr algn="l" rtl="0"/>
            <a:r>
              <a:rPr lang="en-US" altLang="en-US" sz="2800" b="1" dirty="0" err="1" smtClean="0"/>
              <a:t>Bendamastin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vs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chlorambucil</a:t>
            </a:r>
            <a:endParaRPr lang="en-US" altLang="en-US" sz="2800" b="1" dirty="0" smtClean="0"/>
          </a:p>
          <a:p>
            <a:pPr algn="l" rtl="0">
              <a:buNone/>
            </a:pPr>
            <a:r>
              <a:rPr lang="en-US" altLang="en-US" sz="2800" b="1" dirty="0" smtClean="0"/>
              <a:t>      </a:t>
            </a:r>
            <a:r>
              <a:rPr lang="en-US" altLang="en-US" sz="2000" dirty="0" smtClean="0">
                <a:solidFill>
                  <a:schemeClr val="tx2"/>
                </a:solidFill>
              </a:rPr>
              <a:t>Higher RR/PFS </a:t>
            </a:r>
          </a:p>
          <a:p>
            <a:pPr algn="l" rtl="0">
              <a:buNone/>
            </a:pPr>
            <a:r>
              <a:rPr lang="en-US" altLang="en-US" sz="2000" dirty="0" smtClean="0">
                <a:solidFill>
                  <a:schemeClr val="tx2"/>
                </a:solidFill>
              </a:rPr>
              <a:t>         Higher toxicity </a:t>
            </a:r>
          </a:p>
          <a:p>
            <a:pPr algn="l" rtl="0"/>
            <a:r>
              <a:rPr lang="en-US" altLang="en-US" sz="2400" b="1" dirty="0" smtClean="0"/>
              <a:t>CLL11 study :</a:t>
            </a:r>
            <a:r>
              <a:rPr lang="en-US" altLang="en-US" sz="2400" b="1" dirty="0" err="1" smtClean="0"/>
              <a:t>Obinituzumab</a:t>
            </a:r>
            <a:r>
              <a:rPr lang="en-US" altLang="en-US" sz="2400" b="1" dirty="0" smtClean="0"/>
              <a:t> + </a:t>
            </a:r>
            <a:r>
              <a:rPr lang="en-US" altLang="en-US" sz="2400" b="1" dirty="0" err="1" smtClean="0"/>
              <a:t>chlorambucil</a:t>
            </a:r>
            <a:r>
              <a:rPr lang="en-US" altLang="en-US" sz="2400" b="1" dirty="0" smtClean="0"/>
              <a:t> is an effective, well-tolerated therapy </a:t>
            </a:r>
          </a:p>
          <a:p>
            <a:pPr lvl="1" algn="l" rtl="0"/>
            <a:r>
              <a:rPr lang="en-US" altLang="en-US" sz="2000" dirty="0" smtClean="0"/>
              <a:t>Most appropriate for elderly </a:t>
            </a:r>
          </a:p>
          <a:p>
            <a:pPr lvl="1" algn="l" rtl="0"/>
            <a:r>
              <a:rPr lang="en-US" altLang="en-US" sz="2000" dirty="0" smtClean="0"/>
              <a:t>? question of whether </a:t>
            </a:r>
            <a:r>
              <a:rPr lang="en-US" altLang="en-US" sz="2000" dirty="0" err="1" smtClean="0"/>
              <a:t>obinituzumab</a:t>
            </a:r>
            <a:r>
              <a:rPr lang="en-US" altLang="en-US" sz="2000" dirty="0" smtClean="0"/>
              <a:t> is superior to </a:t>
            </a:r>
            <a:r>
              <a:rPr lang="en-US" altLang="en-US" sz="2000" dirty="0" err="1" smtClean="0"/>
              <a:t>rituximab</a:t>
            </a:r>
            <a:r>
              <a:rPr lang="en-US" altLang="en-US" sz="2000" dirty="0" smtClean="0"/>
              <a:t> in other clinical contexts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line therapy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Fit patient</a:t>
            </a:r>
          </a:p>
          <a:p>
            <a:pPr algn="l" rtl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Chemoimmunotherapy</a:t>
            </a:r>
            <a:r>
              <a:rPr lang="en-US" dirty="0" smtClean="0"/>
              <a:t> </a:t>
            </a:r>
            <a:r>
              <a:rPr lang="en-US" dirty="0" err="1" smtClean="0"/>
              <a:t>e.g</a:t>
            </a:r>
            <a:r>
              <a:rPr lang="en-US" dirty="0" smtClean="0"/>
              <a:t> FCR/FR/BR/PCR</a:t>
            </a:r>
          </a:p>
          <a:p>
            <a:pPr algn="l" rtl="0">
              <a:buNone/>
            </a:pPr>
            <a:endParaRPr lang="ar-EG" dirty="0" smtClean="0"/>
          </a:p>
          <a:p>
            <a:pPr algn="l" rtl="0"/>
            <a:r>
              <a:rPr lang="en-US" dirty="0" smtClean="0"/>
              <a:t>Elderly pt-</a:t>
            </a:r>
            <a:r>
              <a:rPr lang="en-US" dirty="0" err="1" smtClean="0"/>
              <a:t>comorbidity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Chlorambucil</a:t>
            </a:r>
            <a:r>
              <a:rPr lang="en-US" dirty="0" smtClean="0"/>
              <a:t>+/- R</a:t>
            </a:r>
          </a:p>
          <a:p>
            <a:pPr algn="l" rtl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Fludarabine</a:t>
            </a:r>
            <a:r>
              <a:rPr lang="en-US" dirty="0" smtClean="0"/>
              <a:t>+/- R</a:t>
            </a:r>
          </a:p>
          <a:p>
            <a:pPr algn="l" rtl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Cyclophosphamide</a:t>
            </a:r>
            <a:r>
              <a:rPr lang="en-US" dirty="0" smtClean="0"/>
              <a:t> , </a:t>
            </a:r>
            <a:r>
              <a:rPr lang="en-US" dirty="0" err="1" smtClean="0"/>
              <a:t>prednisolone</a:t>
            </a:r>
            <a:r>
              <a:rPr lang="en-US" dirty="0" smtClean="0"/>
              <a:t>+/-R</a:t>
            </a:r>
          </a:p>
          <a:p>
            <a:pPr algn="l" rtl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Bendamastin</a:t>
            </a:r>
            <a:r>
              <a:rPr lang="en-US" dirty="0" smtClean="0"/>
              <a:t>+/-R</a:t>
            </a:r>
          </a:p>
          <a:p>
            <a:pPr algn="l" rtl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Rituximab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line therapy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Frail pt</a:t>
            </a:r>
          </a:p>
          <a:p>
            <a:pPr algn="l" rtl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Chlorambucil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Pulse </a:t>
            </a:r>
            <a:r>
              <a:rPr lang="en-US" dirty="0" err="1" smtClean="0"/>
              <a:t>steroides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Rituximab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4467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guided therapy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Pt with del(17p)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   Trial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   FCR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   HDM+R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   </a:t>
            </a:r>
            <a:r>
              <a:rPr lang="en-US" dirty="0" err="1" smtClean="0"/>
              <a:t>Alemtuzumab</a:t>
            </a:r>
            <a:r>
              <a:rPr lang="en-US" dirty="0" smtClean="0"/>
              <a:t>+/-R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    </a:t>
            </a:r>
            <a:r>
              <a:rPr lang="en-US" dirty="0" err="1" smtClean="0">
                <a:solidFill>
                  <a:srgbClr val="0070C0"/>
                </a:solidFill>
              </a:rPr>
              <a:t>Ibrutinib</a:t>
            </a:r>
            <a:r>
              <a:rPr lang="en-US" dirty="0" smtClean="0">
                <a:solidFill>
                  <a:srgbClr val="0070C0"/>
                </a:solidFill>
              </a:rPr>
              <a:t> for patients with relapsed/refractory disease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Pt with del(11q)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en-US" dirty="0" smtClean="0"/>
              <a:t>Regimens containing an </a:t>
            </a:r>
            <a:r>
              <a:rPr lang="en-US" dirty="0" err="1" smtClean="0"/>
              <a:t>alkylator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Considerations for Relapsed CLL</a:t>
            </a:r>
            <a:br>
              <a:rPr lang="en-US" b="1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dirty="0" smtClean="0"/>
              <a:t> Outcome of patients at time of relapse dependent on:</a:t>
            </a:r>
          </a:p>
          <a:p>
            <a:pPr algn="l" rtl="0">
              <a:buNone/>
            </a:pPr>
            <a:r>
              <a:rPr lang="en-US" dirty="0" smtClean="0"/>
              <a:t>     – </a:t>
            </a:r>
            <a:r>
              <a:rPr lang="en-US" dirty="0" err="1" smtClean="0"/>
              <a:t>Interphase</a:t>
            </a:r>
            <a:r>
              <a:rPr lang="en-US" dirty="0" smtClean="0"/>
              <a:t> </a:t>
            </a:r>
            <a:r>
              <a:rPr lang="en-US" dirty="0" err="1" smtClean="0"/>
              <a:t>cytogenetics</a:t>
            </a:r>
            <a:r>
              <a:rPr lang="en-US" dirty="0" smtClean="0"/>
              <a:t>, β2-microglobulin, and stage</a:t>
            </a:r>
          </a:p>
          <a:p>
            <a:pPr algn="l" rtl="0">
              <a:buNone/>
            </a:pPr>
            <a:r>
              <a:rPr lang="en-US" dirty="0" smtClean="0"/>
              <a:t>     – Previous therapy (</a:t>
            </a:r>
            <a:r>
              <a:rPr lang="en-US" dirty="0" err="1" smtClean="0"/>
              <a:t>ie</a:t>
            </a:r>
            <a:r>
              <a:rPr lang="en-US" dirty="0" smtClean="0"/>
              <a:t>, </a:t>
            </a:r>
            <a:r>
              <a:rPr lang="en-US" dirty="0" err="1" smtClean="0"/>
              <a:t>monotherapy</a:t>
            </a:r>
            <a:r>
              <a:rPr lang="en-US" dirty="0" smtClean="0"/>
              <a:t> or </a:t>
            </a:r>
            <a:r>
              <a:rPr lang="en-US" dirty="0" err="1" smtClean="0"/>
              <a:t>chemoimmunotherapy</a:t>
            </a:r>
            <a:r>
              <a:rPr lang="en-US" dirty="0" smtClean="0"/>
              <a:t>)</a:t>
            </a:r>
          </a:p>
          <a:p>
            <a:pPr algn="l" rtl="0"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– Time of remission with last treatment</a:t>
            </a:r>
          </a:p>
          <a:p>
            <a:pPr algn="l" rtl="0">
              <a:buNone/>
            </a:pPr>
            <a:r>
              <a:rPr lang="en-US" dirty="0" smtClean="0"/>
              <a:t> Treat relapsed patients when symptomatic only</a:t>
            </a:r>
          </a:p>
          <a:p>
            <a:pPr algn="l" rtl="0">
              <a:buNone/>
            </a:pPr>
            <a:r>
              <a:rPr lang="en-US" dirty="0" smtClean="0"/>
              <a:t> </a:t>
            </a:r>
            <a:r>
              <a:rPr lang="en-US" dirty="0" err="1" smtClean="0"/>
              <a:t>Interphase</a:t>
            </a:r>
            <a:r>
              <a:rPr lang="en-US" dirty="0" smtClean="0"/>
              <a:t> </a:t>
            </a:r>
            <a:r>
              <a:rPr lang="en-US" dirty="0" err="1" smtClean="0"/>
              <a:t>cytogenetics</a:t>
            </a:r>
            <a:r>
              <a:rPr lang="en-US" dirty="0" smtClean="0"/>
              <a:t> should be repeated prior to initiating</a:t>
            </a:r>
          </a:p>
          <a:p>
            <a:pPr algn="l" rtl="0">
              <a:buNone/>
            </a:pPr>
            <a:r>
              <a:rPr lang="en-US" dirty="0" smtClean="0"/>
              <a:t>     salvage therapy</a:t>
            </a:r>
          </a:p>
          <a:p>
            <a:pPr algn="l" rtl="0">
              <a:buNone/>
            </a:pPr>
            <a:r>
              <a:rPr lang="en-US" dirty="0" smtClean="0"/>
              <a:t> All patients with </a:t>
            </a:r>
            <a:r>
              <a:rPr lang="en-US" dirty="0" err="1" smtClean="0"/>
              <a:t>cytopenias</a:t>
            </a:r>
            <a:r>
              <a:rPr lang="en-US" dirty="0" smtClean="0"/>
              <a:t> should have repeat bone marrow to</a:t>
            </a:r>
          </a:p>
          <a:p>
            <a:pPr algn="l" rtl="0">
              <a:buNone/>
            </a:pPr>
            <a:r>
              <a:rPr lang="en-US" dirty="0" smtClean="0"/>
              <a:t>     assess for MDS if prior FCR given</a:t>
            </a:r>
          </a:p>
          <a:p>
            <a:pPr algn="l" rtl="0">
              <a:buNone/>
            </a:pPr>
            <a:r>
              <a:rPr lang="en-US" dirty="0" smtClean="0"/>
              <a:t> Transplant evaluation  should be considered early in this</a:t>
            </a:r>
          </a:p>
          <a:p>
            <a:pPr algn="l" rtl="0">
              <a:buNone/>
            </a:pPr>
            <a:r>
              <a:rPr lang="en-US" dirty="0" smtClean="0"/>
              <a:t>     population if any unfavorable features present</a:t>
            </a:r>
          </a:p>
          <a:p>
            <a:pPr algn="l" rtl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8464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Salvage therapy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Ibrutinib</a:t>
            </a:r>
            <a:endParaRPr lang="en-US" dirty="0" smtClean="0"/>
          </a:p>
          <a:p>
            <a:pPr algn="l" rtl="0"/>
            <a:r>
              <a:rPr lang="en-US" dirty="0" err="1" smtClean="0"/>
              <a:t>Chemoimmunotherapy</a:t>
            </a:r>
            <a:endParaRPr lang="en-US" dirty="0" smtClean="0"/>
          </a:p>
          <a:p>
            <a:pPr algn="l" rtl="0"/>
            <a:r>
              <a:rPr lang="en-US" dirty="0" err="1" smtClean="0"/>
              <a:t>Ofatumab</a:t>
            </a:r>
            <a:endParaRPr lang="en-US" dirty="0" smtClean="0"/>
          </a:p>
          <a:p>
            <a:pPr algn="l" rtl="0"/>
            <a:r>
              <a:rPr lang="en-US" dirty="0" err="1" smtClean="0"/>
              <a:t>Lenalidomide</a:t>
            </a:r>
            <a:r>
              <a:rPr lang="en-US" dirty="0" smtClean="0"/>
              <a:t>+/- R</a:t>
            </a:r>
          </a:p>
          <a:p>
            <a:pPr algn="l" rtl="0"/>
            <a:r>
              <a:rPr lang="en-US" dirty="0" err="1" smtClean="0"/>
              <a:t>Alemtuzumab</a:t>
            </a:r>
            <a:r>
              <a:rPr lang="en-US" dirty="0" smtClean="0"/>
              <a:t>+/- R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9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80553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0811040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     </a:t>
            </a:r>
            <a:r>
              <a:rPr lang="en-US" dirty="0" smtClean="0"/>
              <a:t>Supportive Care for pts with CLL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1-Recurrent infection</a:t>
            </a:r>
          </a:p>
          <a:p>
            <a:pPr algn="l" rtl="0">
              <a:buNone/>
            </a:pPr>
            <a:r>
              <a:rPr lang="en-US" dirty="0" smtClean="0"/>
              <a:t>        Antimicrobials as appropriate</a:t>
            </a:r>
          </a:p>
          <a:p>
            <a:pPr algn="l" rtl="0">
              <a:buNone/>
            </a:pPr>
            <a:r>
              <a:rPr lang="en-US" dirty="0" smtClean="0"/>
              <a:t>        IVIG, if &lt;500mg/dl</a:t>
            </a:r>
          </a:p>
          <a:p>
            <a:pPr algn="l" rtl="0"/>
            <a:r>
              <a:rPr lang="en-US" dirty="0" smtClean="0"/>
              <a:t>2-Antinfective prophylaxis</a:t>
            </a:r>
          </a:p>
          <a:p>
            <a:pPr algn="l" rtl="0">
              <a:buNone/>
            </a:pPr>
            <a:r>
              <a:rPr lang="en-US" dirty="0" smtClean="0"/>
              <a:t>        PCP-Herpes virus</a:t>
            </a:r>
          </a:p>
          <a:p>
            <a:pPr algn="l" rtl="0">
              <a:buNone/>
            </a:pPr>
            <a:r>
              <a:rPr lang="en-US" dirty="0" smtClean="0"/>
              <a:t>        CMV</a:t>
            </a:r>
          </a:p>
          <a:p>
            <a:pPr algn="l" rtl="0">
              <a:buNone/>
            </a:pPr>
            <a:r>
              <a:rPr lang="en-US" dirty="0" smtClean="0"/>
              <a:t>        HBV</a:t>
            </a:r>
          </a:p>
          <a:p>
            <a:pPr algn="l" rtl="0"/>
            <a:r>
              <a:rPr lang="en-US" dirty="0" smtClean="0"/>
              <a:t>3-vaccination</a:t>
            </a:r>
          </a:p>
          <a:p>
            <a:pPr algn="l" rtl="0">
              <a:buNone/>
            </a:pPr>
            <a:r>
              <a:rPr lang="en-US" dirty="0" smtClean="0"/>
              <a:t>       Annual INFLUENZA vaccine</a:t>
            </a:r>
          </a:p>
          <a:p>
            <a:pPr algn="l" rtl="0">
              <a:buNone/>
            </a:pPr>
            <a:r>
              <a:rPr lang="en-US" dirty="0" smtClean="0"/>
              <a:t>       Pneumococcal vaccine/5y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Supportive Care for pts with CLL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Blood product :irradiate all blood product</a:t>
            </a:r>
          </a:p>
          <a:p>
            <a:pPr algn="l" rtl="0"/>
            <a:r>
              <a:rPr lang="en-US" dirty="0" smtClean="0"/>
              <a:t>Tumor </a:t>
            </a:r>
            <a:r>
              <a:rPr lang="en-US" dirty="0" err="1" smtClean="0"/>
              <a:t>lysis</a:t>
            </a:r>
            <a:r>
              <a:rPr lang="en-US" dirty="0" smtClean="0"/>
              <a:t> syndrome</a:t>
            </a:r>
          </a:p>
          <a:p>
            <a:pPr algn="l" rtl="0"/>
            <a:r>
              <a:rPr lang="en-US" dirty="0" smtClean="0"/>
              <a:t>Tumor flare reaction :</a:t>
            </a:r>
            <a:r>
              <a:rPr lang="en-US" dirty="0" err="1" smtClean="0"/>
              <a:t>lenalidomide</a:t>
            </a:r>
            <a:endParaRPr lang="en-US" dirty="0" smtClean="0"/>
          </a:p>
          <a:p>
            <a:pPr algn="l" rtl="0"/>
            <a:r>
              <a:rPr lang="en-US" dirty="0" err="1" smtClean="0"/>
              <a:t>Thromboprophylaxis</a:t>
            </a:r>
            <a:r>
              <a:rPr lang="en-US" dirty="0" smtClean="0"/>
              <a:t> :</a:t>
            </a:r>
            <a:r>
              <a:rPr lang="en-US" dirty="0" err="1" smtClean="0"/>
              <a:t>lenalidomide</a:t>
            </a:r>
            <a:endParaRPr lang="en-US" dirty="0" smtClean="0"/>
          </a:p>
          <a:p>
            <a:pPr algn="l" rtl="0"/>
            <a:r>
              <a:rPr lang="en-US" dirty="0" smtClean="0"/>
              <a:t>Autoimmune </a:t>
            </a:r>
            <a:r>
              <a:rPr lang="en-US" dirty="0" err="1" smtClean="0"/>
              <a:t>cytopenias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                       - </a:t>
            </a:r>
            <a:r>
              <a:rPr lang="en-US" dirty="0" err="1" smtClean="0"/>
              <a:t>Steroides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                       - IVIG</a:t>
            </a:r>
          </a:p>
          <a:p>
            <a:pPr algn="l" rtl="0">
              <a:buNone/>
            </a:pPr>
            <a:r>
              <a:rPr lang="en-US" dirty="0" smtClean="0"/>
              <a:t>                            - </a:t>
            </a:r>
            <a:r>
              <a:rPr lang="en-US" dirty="0" err="1" smtClean="0"/>
              <a:t>Cyclosporin</a:t>
            </a:r>
            <a:r>
              <a:rPr lang="en-US" dirty="0" smtClean="0"/>
              <a:t> A </a:t>
            </a:r>
          </a:p>
          <a:p>
            <a:pPr algn="l" rtl="0">
              <a:buNone/>
            </a:pPr>
            <a:r>
              <a:rPr lang="en-US" dirty="0" smtClean="0"/>
              <a:t>                            - </a:t>
            </a:r>
            <a:r>
              <a:rPr lang="en-US" dirty="0" err="1" smtClean="0"/>
              <a:t>Rituximab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                       - </a:t>
            </a:r>
            <a:r>
              <a:rPr lang="en-US" dirty="0" err="1" smtClean="0"/>
              <a:t>Splenectomy</a:t>
            </a:r>
            <a:endParaRPr lang="en-US" dirty="0" smtClean="0"/>
          </a:p>
          <a:p>
            <a:pPr algn="l" rtl="0"/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70167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smtClean="0"/>
              <a:t>clinical practice)</a:t>
            </a:r>
            <a:r>
              <a:rPr lang="ar-EG" dirty="0" smtClean="0"/>
              <a:t>) </a:t>
            </a:r>
            <a:r>
              <a:rPr lang="en-US" dirty="0" smtClean="0"/>
              <a:t>Follow up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Constitutional symptoms</a:t>
            </a:r>
          </a:p>
          <a:p>
            <a:pPr algn="l" rtl="0"/>
            <a:r>
              <a:rPr lang="en-US" dirty="0" smtClean="0"/>
              <a:t>Physical Examination</a:t>
            </a:r>
          </a:p>
          <a:p>
            <a:pPr algn="l" rtl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Organomegally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LNS</a:t>
            </a:r>
          </a:p>
          <a:p>
            <a:pPr algn="l" rtl="0"/>
            <a:r>
              <a:rPr lang="en-US" dirty="0" smtClean="0"/>
              <a:t>Blood parameters</a:t>
            </a:r>
          </a:p>
          <a:p>
            <a:pPr algn="l" rtl="0">
              <a:buNone/>
            </a:pPr>
            <a:r>
              <a:rPr lang="en-US" dirty="0" smtClean="0"/>
              <a:t>    blood counts</a:t>
            </a:r>
          </a:p>
          <a:p>
            <a:pPr algn="l" rtl="0"/>
            <a:r>
              <a:rPr lang="en-US" dirty="0" smtClean="0"/>
              <a:t>+/_BM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b="1" dirty="0" smtClean="0"/>
              <a:t>OVERVIEW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endParaRPr lang="en-US" b="1" dirty="0" smtClean="0"/>
          </a:p>
          <a:p>
            <a:pPr algn="l" rtl="0"/>
            <a:r>
              <a:rPr lang="en-US" sz="2600" dirty="0" smtClean="0"/>
              <a:t> </a:t>
            </a:r>
            <a:r>
              <a:rPr lang="en-US" sz="2800" dirty="0" smtClean="0"/>
              <a:t>The most prevalent type of adult leukemia in western countries</a:t>
            </a:r>
          </a:p>
          <a:p>
            <a:pPr algn="l" rtl="0"/>
            <a:endParaRPr lang="en-US" sz="2600" dirty="0" smtClean="0"/>
          </a:p>
          <a:p>
            <a:pPr algn="l" rtl="0"/>
            <a:r>
              <a:rPr lang="en-US" sz="2800" dirty="0" smtClean="0"/>
              <a:t> Median age of diagnosis of CLL is ~ 72 years, with only 10% of patients younger than 50 years of age</a:t>
            </a:r>
          </a:p>
          <a:p>
            <a:pPr algn="l" rtl="0"/>
            <a:endParaRPr lang="en-US" sz="2600" dirty="0" smtClean="0"/>
          </a:p>
          <a:p>
            <a:pPr algn="l" rtl="0"/>
            <a:r>
              <a:rPr lang="en-US" sz="2800" dirty="0" smtClean="0">
                <a:latin typeface="Arial" pitchFamily="34" charset="0"/>
                <a:cs typeface="Arial" pitchFamily="34" charset="0"/>
              </a:rPr>
              <a:t> CLL morbidity rapidly increases with age </a:t>
            </a:r>
          </a:p>
          <a:p>
            <a:pPr algn="l" rtl="0"/>
            <a:endParaRPr lang="en-US" sz="2600" dirty="0" smtClean="0"/>
          </a:p>
          <a:p>
            <a:pPr algn="l" rtl="0"/>
            <a:r>
              <a:rPr lang="en-US" sz="2800" dirty="0" smtClean="0"/>
              <a:t> More common in men than women (2:1 ratio)</a:t>
            </a:r>
          </a:p>
          <a:p>
            <a:pPr algn="l" rtl="0"/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Richter's syndrome)</a:t>
            </a:r>
            <a:r>
              <a:rPr lang="ar-EG" dirty="0" smtClean="0"/>
              <a:t>)</a:t>
            </a:r>
            <a:r>
              <a:rPr lang="en-US" dirty="0" smtClean="0"/>
              <a:t>Histological Transformation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DLBCL or HL</a:t>
            </a:r>
          </a:p>
          <a:p>
            <a:pPr algn="l" rtl="0"/>
            <a:r>
              <a:rPr lang="en-US" dirty="0" smtClean="0"/>
              <a:t>2-5 %</a:t>
            </a:r>
          </a:p>
          <a:p>
            <a:pPr algn="l" rtl="0"/>
            <a:r>
              <a:rPr lang="en-US" dirty="0" smtClean="0"/>
              <a:t>Increase with NO. of prior regimens</a:t>
            </a:r>
          </a:p>
          <a:p>
            <a:pPr algn="l" rtl="0"/>
            <a:r>
              <a:rPr lang="en-US" dirty="0" smtClean="0"/>
              <a:t>Poor prognosis    </a:t>
            </a:r>
          </a:p>
          <a:p>
            <a:pPr algn="l" rtl="0"/>
            <a:r>
              <a:rPr lang="en-US" dirty="0" smtClean="0"/>
              <a:t>Extra nodal involvement, Sharp rise in LDH</a:t>
            </a:r>
          </a:p>
          <a:p>
            <a:pPr algn="l" rtl="0"/>
            <a:r>
              <a:rPr lang="en-US" dirty="0" err="1" smtClean="0"/>
              <a:t>Chemoimmunotherapy</a:t>
            </a:r>
            <a:r>
              <a:rPr lang="en-US" dirty="0" smtClean="0"/>
              <a:t>  </a:t>
            </a:r>
            <a:r>
              <a:rPr lang="en-US" dirty="0" err="1" smtClean="0"/>
              <a:t>e.g</a:t>
            </a:r>
            <a:r>
              <a:rPr lang="en-US" dirty="0" smtClean="0"/>
              <a:t> R-CHOP/  R-HYPERCYVAD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Allogeneic</a:t>
            </a:r>
            <a:r>
              <a:rPr lang="en-US" dirty="0" smtClean="0"/>
              <a:t> HSCT, considered following initial therapy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lnSpc>
                <a:spcPct val="90000"/>
              </a:lnSpc>
            </a:pPr>
            <a:r>
              <a:rPr lang="en-US" dirty="0" err="1" smtClean="0">
                <a:solidFill>
                  <a:srgbClr val="FF0000"/>
                </a:solidFill>
              </a:rPr>
              <a:t>Prolymphoctic</a:t>
            </a:r>
            <a:r>
              <a:rPr lang="en-US" dirty="0" smtClean="0">
                <a:solidFill>
                  <a:srgbClr val="FF0000"/>
                </a:solidFill>
              </a:rPr>
              <a:t> leukemia</a:t>
            </a:r>
            <a:r>
              <a:rPr lang="en-US" dirty="0" smtClean="0"/>
              <a:t>.</a:t>
            </a:r>
          </a:p>
          <a:p>
            <a:pPr lvl="1" algn="l" rtl="0">
              <a:lnSpc>
                <a:spcPct val="90000"/>
              </a:lnSpc>
            </a:pPr>
            <a:r>
              <a:rPr lang="en-US" dirty="0" smtClean="0"/>
              <a:t>&gt; 55% increase in </a:t>
            </a:r>
            <a:r>
              <a:rPr lang="en-US" dirty="0" err="1" smtClean="0"/>
              <a:t>prolymphocytes</a:t>
            </a:r>
            <a:endParaRPr lang="en-US" dirty="0" smtClean="0"/>
          </a:p>
          <a:p>
            <a:pPr lvl="1" algn="l" rtl="0">
              <a:lnSpc>
                <a:spcPct val="90000"/>
              </a:lnSpc>
            </a:pPr>
            <a:r>
              <a:rPr lang="en-US" dirty="0" smtClean="0"/>
              <a:t>Progression of </a:t>
            </a:r>
            <a:r>
              <a:rPr lang="en-US" dirty="0" err="1" smtClean="0"/>
              <a:t>splenomegaly</a:t>
            </a:r>
            <a:r>
              <a:rPr lang="en-US" dirty="0" smtClean="0"/>
              <a:t> &amp; </a:t>
            </a:r>
            <a:r>
              <a:rPr lang="en-US" dirty="0" err="1" smtClean="0"/>
              <a:t>cytopenias</a:t>
            </a:r>
            <a:endParaRPr lang="en-US" dirty="0" smtClean="0"/>
          </a:p>
          <a:p>
            <a:pPr lvl="1" algn="l" rtl="0">
              <a:lnSpc>
                <a:spcPct val="90000"/>
              </a:lnSpc>
            </a:pPr>
            <a:r>
              <a:rPr lang="en-US" dirty="0" smtClean="0"/>
              <a:t>Refractoriness to treatment. </a:t>
            </a:r>
          </a:p>
          <a:p>
            <a:pPr lvl="1" algn="l" rtl="0">
              <a:lnSpc>
                <a:spcPct val="90000"/>
              </a:lnSpc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§"/>
            </a:pPr>
            <a:endParaRPr lang="en-US" dirty="0" smtClean="0"/>
          </a:p>
          <a:p>
            <a:pPr algn="l" rtl="0"/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1395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6970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3528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2444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2196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4" descr="عمودي ضيق"/>
          <p:cNvSpPr>
            <a:spLocks noChangeArrowheads="1" noChangeShapeType="1" noTextEdit="1"/>
          </p:cNvSpPr>
          <p:nvPr/>
        </p:nvSpPr>
        <p:spPr bwMode="auto">
          <a:xfrm>
            <a:off x="539552" y="836712"/>
            <a:ext cx="5638800" cy="24384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THANK YOU</a:t>
            </a:r>
            <a:endParaRPr lang="ar-EG" sz="36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  <p:pic>
        <p:nvPicPr>
          <p:cNvPr id="3" name="Picture 2" descr="C:\Users\Eileen\AppData\Local\Microsoft\Windows\Temporary Internet Files\Content.IE5\7I5YHSUQ\MCj043440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140968"/>
            <a:ext cx="314325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88640" y="332656"/>
            <a:ext cx="8534400" cy="758952"/>
          </a:xfrm>
        </p:spPr>
        <p:txBody>
          <a:bodyPr>
            <a:normAutofit/>
          </a:bodyPr>
          <a:lstStyle/>
          <a:p>
            <a:r>
              <a:rPr lang="en-US" sz="27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Pathophysiology</a:t>
            </a:r>
            <a:r>
              <a:rPr lang="en-US" sz="27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</a:t>
            </a:r>
            <a:endParaRPr lang="ar-EG" sz="27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Historically CLL considered disease of accumulation due to defect in apoptosis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CLL more proliferative disease than previously thought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CLL cells up regulate gene signature consistent with BCR and NF-KB pathway activation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16832" y="69269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Diagnosis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CBC:  </a:t>
            </a:r>
            <a:r>
              <a:rPr lang="en-US" dirty="0" smtClean="0"/>
              <a:t>at least 5000 monoclonal B-lymphocytes/</a:t>
            </a:r>
            <a:r>
              <a:rPr lang="en-US" dirty="0" err="1" smtClean="0"/>
              <a:t>cml</a:t>
            </a:r>
            <a:r>
              <a:rPr lang="en-US" dirty="0" smtClean="0"/>
              <a:t> in the peripheral blood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Morphologically :small mature  lymphocytes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N.B :Fewer </a:t>
            </a:r>
            <a:r>
              <a:rPr lang="en-US" dirty="0" err="1" smtClean="0"/>
              <a:t>clonal</a:t>
            </a:r>
            <a:r>
              <a:rPr lang="en-US" dirty="0" smtClean="0"/>
              <a:t> B-Cells</a:t>
            </a:r>
          </a:p>
          <a:p>
            <a:pPr algn="l" rtl="0">
              <a:buNone/>
            </a:pPr>
            <a:r>
              <a:rPr lang="en-US" dirty="0" smtClean="0"/>
              <a:t>             LNS less 1.5 cm </a:t>
            </a:r>
          </a:p>
          <a:p>
            <a:pPr algn="l" rtl="0">
              <a:buNone/>
            </a:pPr>
            <a:r>
              <a:rPr lang="en-US" dirty="0" smtClean="0"/>
              <a:t>             no anemia or </a:t>
            </a:r>
            <a:r>
              <a:rPr lang="en-US" dirty="0" err="1" smtClean="0"/>
              <a:t>thromocytopenia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       +/_ the </a:t>
            </a:r>
            <a:r>
              <a:rPr lang="en-US" dirty="0" err="1" smtClean="0"/>
              <a:t>immunophenotybe</a:t>
            </a:r>
            <a:r>
              <a:rPr lang="en-US" dirty="0" smtClean="0"/>
              <a:t> of the CLL</a:t>
            </a:r>
          </a:p>
          <a:p>
            <a:pPr algn="l" rtl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ALymphoproliferative</a:t>
            </a:r>
            <a:r>
              <a:rPr lang="en-US" dirty="0" smtClean="0"/>
              <a:t> disorders :monoclonal B-</a:t>
            </a:r>
            <a:r>
              <a:rPr lang="en-US" dirty="0" err="1" smtClean="0"/>
              <a:t>lymphocytosis</a:t>
            </a:r>
            <a:r>
              <a:rPr lang="en-US" dirty="0" smtClean="0"/>
              <a:t>(MPL)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CLL/SLL</a:t>
            </a:r>
            <a:endParaRPr lang="ar-EG" sz="27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>
              <a:buFont typeface="Wingdings" pitchFamily="2" charset="2"/>
              <a:buChar char="§"/>
            </a:pPr>
            <a:r>
              <a:rPr lang="en-US" dirty="0" smtClean="0"/>
              <a:t> Different manifestation of the same disease   managed in the same way</a:t>
            </a:r>
          </a:p>
          <a:p>
            <a:pPr algn="l" rtl="0"/>
            <a:r>
              <a:rPr lang="en-US" dirty="0" smtClean="0"/>
              <a:t>The major difference</a:t>
            </a:r>
          </a:p>
          <a:p>
            <a:pPr algn="l" rtl="0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SLL</a:t>
            </a:r>
            <a:r>
              <a:rPr lang="en-US" dirty="0" smtClean="0"/>
              <a:t>: the abnormal lymphocytes are predominantly found in the LNS-diagnosis mainly by LN biopsy-no more than 5000 </a:t>
            </a:r>
            <a:r>
              <a:rPr lang="en-US" dirty="0" err="1" smtClean="0"/>
              <a:t>clonal</a:t>
            </a:r>
            <a:r>
              <a:rPr lang="en-US" dirty="0" smtClean="0"/>
              <a:t> B-cells in the peripheral blood</a:t>
            </a:r>
          </a:p>
          <a:p>
            <a:pPr algn="l" rtl="0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CLL</a:t>
            </a:r>
            <a:r>
              <a:rPr lang="en-US" dirty="0" smtClean="0"/>
              <a:t>: significant number of the abnormal lymphocytes are also found in the BM and blood</a:t>
            </a:r>
          </a:p>
          <a:p>
            <a:pPr algn="l" rtl="0"/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737320"/>
            <a:ext cx="8373616" cy="612068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   </a:t>
            </a:r>
            <a:r>
              <a:rPr lang="en-US" sz="2400" b="1" dirty="0" smtClean="0"/>
              <a:t>Initial Work-up of CLL Patients</a:t>
            </a:r>
          </a:p>
          <a:p>
            <a:pPr algn="l" rtl="0">
              <a:buNone/>
            </a:pPr>
            <a:endParaRPr lang="en-US" sz="2000" b="1" dirty="0" smtClean="0"/>
          </a:p>
          <a:p>
            <a:pPr algn="l" rtl="0">
              <a:buNone/>
            </a:pPr>
            <a:r>
              <a:rPr lang="en-US" sz="2400" b="1" i="1" u="sng" dirty="0" smtClean="0">
                <a:solidFill>
                  <a:srgbClr val="7030A0"/>
                </a:solidFill>
              </a:rPr>
              <a:t>    Flow </a:t>
            </a:r>
            <a:r>
              <a:rPr lang="en-US" sz="2400" b="1" i="1" u="sng" dirty="0" err="1" smtClean="0">
                <a:solidFill>
                  <a:srgbClr val="7030A0"/>
                </a:solidFill>
              </a:rPr>
              <a:t>cytometry</a:t>
            </a:r>
            <a:r>
              <a:rPr lang="en-US" sz="2400" b="1" i="1" u="sng" dirty="0" smtClean="0">
                <a:solidFill>
                  <a:srgbClr val="7030A0"/>
                </a:solidFill>
              </a:rPr>
              <a:t> of the peripheral blood</a:t>
            </a:r>
          </a:p>
          <a:p>
            <a:pPr algn="l" rtl="0"/>
            <a:r>
              <a:rPr lang="en-US" sz="2000" dirty="0" smtClean="0"/>
              <a:t>Kappa/lambda</a:t>
            </a:r>
          </a:p>
          <a:p>
            <a:pPr algn="l" rtl="0"/>
            <a:r>
              <a:rPr lang="en-US" sz="2000" dirty="0" smtClean="0"/>
              <a:t>CD5      +</a:t>
            </a:r>
          </a:p>
          <a:p>
            <a:pPr algn="l" rtl="0"/>
            <a:r>
              <a:rPr lang="en-US" sz="2000" dirty="0" smtClean="0"/>
              <a:t>CD19    +</a:t>
            </a:r>
          </a:p>
          <a:p>
            <a:pPr algn="l" rtl="0"/>
            <a:r>
              <a:rPr lang="en-US" sz="2000" u="sng" dirty="0" smtClean="0"/>
              <a:t>CD23   +</a:t>
            </a:r>
          </a:p>
          <a:p>
            <a:pPr algn="l" rtl="0"/>
            <a:r>
              <a:rPr lang="en-US" sz="2000" dirty="0" smtClean="0"/>
              <a:t>CD10    -</a:t>
            </a:r>
          </a:p>
          <a:p>
            <a:pPr algn="l" rtl="0"/>
            <a:r>
              <a:rPr lang="en-US" sz="2000" u="sng" dirty="0" smtClean="0"/>
              <a:t>CD20 dim</a:t>
            </a:r>
          </a:p>
          <a:p>
            <a:pPr algn="l" rtl="0"/>
            <a:r>
              <a:rPr lang="en-US" sz="2000" u="sng" dirty="0" smtClean="0"/>
              <a:t>Surface IG  dim</a:t>
            </a:r>
          </a:p>
          <a:p>
            <a:pPr algn="l" rtl="0"/>
            <a:r>
              <a:rPr lang="en-US" sz="2000" dirty="0" smtClean="0"/>
              <a:t>Cycline D1  –</a:t>
            </a:r>
          </a:p>
          <a:p>
            <a:pPr algn="l" rtl="0"/>
            <a:endParaRPr lang="en-US" sz="2000" dirty="0" smtClean="0"/>
          </a:p>
          <a:p>
            <a:pPr algn="l" rtl="0"/>
            <a:r>
              <a:rPr lang="en-US" sz="2400" b="1" dirty="0" smtClean="0">
                <a:solidFill>
                  <a:srgbClr val="7030A0"/>
                </a:solidFill>
              </a:rPr>
              <a:t>Atypical CLL   </a:t>
            </a:r>
            <a:r>
              <a:rPr lang="en-US" sz="2000" dirty="0" smtClean="0">
                <a:solidFill>
                  <a:srgbClr val="7030A0"/>
                </a:solidFill>
              </a:rPr>
              <a:t>: t(11;14) by FISH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                                        :LN  biopsy with IHC CD3 CD5  CD10 CD20 CD23                  		             </a:t>
            </a:r>
            <a:r>
              <a:rPr lang="en-US" sz="2000" dirty="0" err="1" smtClean="0">
                <a:solidFill>
                  <a:srgbClr val="7030A0"/>
                </a:solidFill>
              </a:rPr>
              <a:t>Cyclin</a:t>
            </a:r>
            <a:r>
              <a:rPr lang="en-US" sz="2000" dirty="0" smtClean="0">
                <a:solidFill>
                  <a:srgbClr val="7030A0"/>
                </a:solidFill>
              </a:rPr>
              <a:t> D1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8503920" cy="4572000"/>
          </a:xfrm>
        </p:spPr>
        <p:txBody>
          <a:bodyPr>
            <a:normAutofit fontScale="25000" lnSpcReduction="20000"/>
          </a:bodyPr>
          <a:lstStyle/>
          <a:p>
            <a:pPr algn="l" rtl="0"/>
            <a:r>
              <a:rPr lang="en-US" sz="8000" dirty="0" smtClean="0"/>
              <a:t>Anemic pt : RC count - direct combs‘ test</a:t>
            </a:r>
          </a:p>
          <a:p>
            <a:pPr algn="l" rtl="0"/>
            <a:endParaRPr lang="en-US" sz="6000" dirty="0" smtClean="0"/>
          </a:p>
          <a:p>
            <a:pPr algn="l" rtl="0"/>
            <a:r>
              <a:rPr lang="en-US" sz="8000" dirty="0" smtClean="0"/>
              <a:t> LN biopsy only if diagnosis not confirmed by </a:t>
            </a:r>
            <a:r>
              <a:rPr lang="en-US" sz="8000" dirty="0" err="1" smtClean="0"/>
              <a:t>flowcytometry</a:t>
            </a:r>
            <a:endParaRPr lang="en-US" sz="8000" dirty="0" smtClean="0"/>
          </a:p>
          <a:p>
            <a:pPr algn="l" rtl="0"/>
            <a:endParaRPr lang="en-US" sz="8000" dirty="0" smtClean="0"/>
          </a:p>
          <a:p>
            <a:pPr algn="l" rtl="0"/>
            <a:r>
              <a:rPr lang="en-US" sz="8000" dirty="0" smtClean="0"/>
              <a:t>Bone marrow aspirate and </a:t>
            </a:r>
            <a:r>
              <a:rPr lang="en-US" sz="8000" dirty="0" err="1" smtClean="0"/>
              <a:t>biobsy</a:t>
            </a:r>
            <a:r>
              <a:rPr lang="en-US" sz="8000" dirty="0" smtClean="0"/>
              <a:t> not necessary in absence of </a:t>
            </a:r>
            <a:r>
              <a:rPr lang="en-US" sz="8000" dirty="0" err="1" smtClean="0"/>
              <a:t>cytopenias</a:t>
            </a:r>
            <a:endParaRPr lang="en-US" sz="8000" dirty="0" smtClean="0"/>
          </a:p>
          <a:p>
            <a:pPr algn="l" rtl="0"/>
            <a:endParaRPr lang="en-US" sz="6000" dirty="0" smtClean="0"/>
          </a:p>
          <a:p>
            <a:pPr algn="l" rtl="0"/>
            <a:r>
              <a:rPr lang="en-US" sz="8000" dirty="0" smtClean="0"/>
              <a:t> No CT scan unless symptoms are present; PET scan can be helpful if       Richter’s suspected</a:t>
            </a:r>
          </a:p>
          <a:p>
            <a:pPr algn="l" rtl="0"/>
            <a:endParaRPr lang="en-US" sz="8000" dirty="0" smtClean="0"/>
          </a:p>
          <a:p>
            <a:pPr algn="l" rtl="0"/>
            <a:r>
              <a:rPr lang="en-US" sz="8000" dirty="0" smtClean="0"/>
              <a:t> Informative for prognostic and/or therapy determination</a:t>
            </a:r>
          </a:p>
          <a:p>
            <a:pPr algn="l" rtl="0">
              <a:buNone/>
            </a:pPr>
            <a:r>
              <a:rPr lang="en-US" sz="8000" dirty="0" smtClean="0"/>
              <a:t>       </a:t>
            </a:r>
          </a:p>
          <a:p>
            <a:pPr algn="l" rtl="0">
              <a:buNone/>
            </a:pPr>
            <a:r>
              <a:rPr lang="en-US" sz="8000" dirty="0" smtClean="0"/>
              <a:t>       </a:t>
            </a:r>
            <a:r>
              <a:rPr lang="en-US" sz="8000" dirty="0" err="1" smtClean="0"/>
              <a:t>flowcytometry</a:t>
            </a:r>
            <a:r>
              <a:rPr lang="en-US" sz="8000" dirty="0" smtClean="0"/>
              <a:t> or IHC:                CD38-CD70</a:t>
            </a:r>
          </a:p>
          <a:p>
            <a:pPr algn="l" rtl="0">
              <a:buNone/>
            </a:pPr>
            <a:r>
              <a:rPr lang="en-US" sz="8000" dirty="0" smtClean="0"/>
              <a:t>       </a:t>
            </a:r>
            <a:r>
              <a:rPr lang="en-US" sz="8000" dirty="0" err="1" smtClean="0"/>
              <a:t>cytogenetics</a:t>
            </a:r>
            <a:r>
              <a:rPr lang="en-US" sz="8000" dirty="0" smtClean="0"/>
              <a:t> analysis :                +12, del(13q), </a:t>
            </a:r>
            <a:r>
              <a:rPr lang="en-US" sz="8000" dirty="0" smtClean="0">
                <a:solidFill>
                  <a:srgbClr val="FF0000"/>
                </a:solidFill>
              </a:rPr>
              <a:t>del(17p)and</a:t>
            </a:r>
            <a:r>
              <a:rPr lang="it-IT" sz="8000" dirty="0" smtClean="0">
                <a:solidFill>
                  <a:srgbClr val="FF0000"/>
                </a:solidFill>
              </a:rPr>
              <a:t>  del(11q)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</a:p>
          <a:p>
            <a:pPr algn="l" rtl="0">
              <a:buNone/>
            </a:pPr>
            <a:r>
              <a:rPr lang="en-US" sz="8000" dirty="0" smtClean="0"/>
              <a:t>       </a:t>
            </a:r>
            <a:r>
              <a:rPr lang="en-US" sz="8000" dirty="0" err="1" smtClean="0"/>
              <a:t>mollecular</a:t>
            </a:r>
            <a:r>
              <a:rPr lang="en-US" sz="8000" dirty="0" smtClean="0"/>
              <a:t> analysis    :               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smtClean="0"/>
              <a:t>IGVH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smtClean="0"/>
              <a:t>gene status assessment-TP53</a:t>
            </a:r>
          </a:p>
          <a:p>
            <a:pPr algn="l" rtl="0">
              <a:buNone/>
            </a:pPr>
            <a:r>
              <a:rPr lang="en-US" sz="8000" dirty="0" smtClean="0"/>
              <a:t>       serum level :                                 </a:t>
            </a:r>
            <a:r>
              <a:rPr lang="el-GR" sz="8000" dirty="0" smtClean="0"/>
              <a:t>β2-</a:t>
            </a:r>
            <a:r>
              <a:rPr lang="en-US" sz="8000" dirty="0" err="1" smtClean="0"/>
              <a:t>microglobulin</a:t>
            </a:r>
            <a:endParaRPr lang="en-US" sz="8000" dirty="0" smtClean="0"/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r>
              <a:rPr lang="en-US" sz="2800" dirty="0" smtClean="0"/>
              <a:t>  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3528" y="620688"/>
            <a:ext cx="5155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Initial Work-up of CLL Patients</a:t>
            </a:r>
            <a:endParaRPr lang="ar-E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8503920" cy="4572000"/>
          </a:xfrm>
        </p:spPr>
        <p:txBody>
          <a:bodyPr>
            <a:normAutofit fontScale="25000" lnSpcReduction="20000"/>
          </a:bodyPr>
          <a:lstStyle/>
          <a:p>
            <a:pPr algn="l" rtl="0"/>
            <a:r>
              <a:rPr lang="en-US" sz="8000" dirty="0" smtClean="0"/>
              <a:t>Physical Exam</a:t>
            </a:r>
          </a:p>
          <a:p>
            <a:pPr algn="l" rtl="0">
              <a:buNone/>
            </a:pPr>
            <a:r>
              <a:rPr lang="en-US" sz="8000" dirty="0" smtClean="0"/>
              <a:t>    LNs : size-symptoms</a:t>
            </a:r>
          </a:p>
          <a:p>
            <a:pPr algn="l" rtl="0">
              <a:buNone/>
            </a:pPr>
            <a:r>
              <a:rPr lang="en-US" sz="8000" dirty="0" smtClean="0"/>
              <a:t>    liver-spleen size</a:t>
            </a:r>
          </a:p>
          <a:p>
            <a:pPr algn="l" rtl="0">
              <a:buNone/>
            </a:pPr>
            <a:endParaRPr lang="en-US" sz="8000" dirty="0" smtClean="0"/>
          </a:p>
          <a:p>
            <a:pPr algn="l" rtl="0"/>
            <a:r>
              <a:rPr lang="en-US" sz="8000" dirty="0" smtClean="0"/>
              <a:t>B-symptoms</a:t>
            </a:r>
          </a:p>
          <a:p>
            <a:pPr algn="l" rtl="0"/>
            <a:endParaRPr lang="en-US" sz="8000" dirty="0" smtClean="0"/>
          </a:p>
          <a:p>
            <a:pPr algn="l" rtl="0"/>
            <a:r>
              <a:rPr lang="en-US" sz="8000" dirty="0" smtClean="0"/>
              <a:t>Performance</a:t>
            </a:r>
          </a:p>
          <a:p>
            <a:pPr algn="l" rtl="0"/>
            <a:endParaRPr lang="en-US" sz="8000" dirty="0" smtClean="0"/>
          </a:p>
          <a:p>
            <a:pPr algn="l" rtl="0"/>
            <a:r>
              <a:rPr lang="en-US" sz="8000" dirty="0" smtClean="0"/>
              <a:t> </a:t>
            </a:r>
            <a:r>
              <a:rPr lang="en-US" sz="8000" b="1" u="sng" dirty="0" smtClean="0">
                <a:solidFill>
                  <a:srgbClr val="FF0000"/>
                </a:solidFill>
              </a:rPr>
              <a:t>Useful under certain </a:t>
            </a:r>
            <a:r>
              <a:rPr lang="en-US" sz="8000" b="1" u="sng" dirty="0" err="1" smtClean="0">
                <a:solidFill>
                  <a:srgbClr val="FF0000"/>
                </a:solidFill>
              </a:rPr>
              <a:t>circumstaces</a:t>
            </a:r>
            <a:endParaRPr lang="en-US" sz="8000" b="1" u="sng" dirty="0" smtClean="0">
              <a:solidFill>
                <a:srgbClr val="FF000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8000" dirty="0" smtClean="0"/>
              <a:t>    </a:t>
            </a:r>
            <a:r>
              <a:rPr lang="en-US" sz="8000" dirty="0" err="1" smtClean="0"/>
              <a:t>haptoglobin</a:t>
            </a:r>
            <a:endParaRPr lang="en-US" sz="8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8000" dirty="0" smtClean="0"/>
              <a:t>   Serum QIG level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8000" dirty="0" smtClean="0"/>
              <a:t>   uric acid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8000" dirty="0" smtClean="0"/>
              <a:t>   LDH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8000" dirty="0" smtClean="0"/>
              <a:t>   HBV</a:t>
            </a:r>
          </a:p>
          <a:p>
            <a:pPr algn="l" rtl="0"/>
            <a:endParaRPr lang="en-US" sz="2800" dirty="0" smtClean="0"/>
          </a:p>
          <a:p>
            <a:pPr algn="l" rtl="0">
              <a:buNone/>
            </a:pPr>
            <a:r>
              <a:rPr lang="en-US" sz="2800" dirty="0" smtClean="0"/>
              <a:t>  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3528" y="620688"/>
            <a:ext cx="5155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Initial Work-up of CLL Patients</a:t>
            </a:r>
            <a:endParaRPr lang="ar-E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1389</TotalTime>
  <Words>1076</Words>
  <Application>Microsoft Office PowerPoint</Application>
  <PresentationFormat>On-screen Show (4:3)</PresentationFormat>
  <Paragraphs>280</Paragraphs>
  <Slides>36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Civic</vt:lpstr>
      <vt:lpstr>Chronic lymphocytic leukemia</vt:lpstr>
      <vt:lpstr>Slide 2</vt:lpstr>
      <vt:lpstr>Slide 3</vt:lpstr>
      <vt:lpstr>Pathophysiology                           </vt:lpstr>
      <vt:lpstr>Diagnosis </vt:lpstr>
      <vt:lpstr>CLL/SLL</vt:lpstr>
      <vt:lpstr>Slide 7</vt:lpstr>
      <vt:lpstr>Slide 8</vt:lpstr>
      <vt:lpstr>Slide 9</vt:lpstr>
      <vt:lpstr>RAI’s CLINICAL STAGING SYSTEM</vt:lpstr>
      <vt:lpstr>Slide 11</vt:lpstr>
      <vt:lpstr>Treatment options</vt:lpstr>
      <vt:lpstr>Treatment options</vt:lpstr>
      <vt:lpstr>Slide 14</vt:lpstr>
      <vt:lpstr>Treatment options</vt:lpstr>
      <vt:lpstr>In elderly: Treatment options</vt:lpstr>
      <vt:lpstr>In elderly: Treatment options</vt:lpstr>
      <vt:lpstr>First line therapy</vt:lpstr>
      <vt:lpstr>First line therapy</vt:lpstr>
      <vt:lpstr>Molecular guided therapy</vt:lpstr>
      <vt:lpstr>Considerations for Relapsed CLL </vt:lpstr>
      <vt:lpstr>Slide 22</vt:lpstr>
      <vt:lpstr>Salvage therapy</vt:lpstr>
      <vt:lpstr>Slide 24</vt:lpstr>
      <vt:lpstr>Slide 25</vt:lpstr>
      <vt:lpstr>     Supportive Care for pts with CLL</vt:lpstr>
      <vt:lpstr>Supportive Care for pts with CLL</vt:lpstr>
      <vt:lpstr>Slide 28</vt:lpstr>
      <vt:lpstr>In clinical practice)) Follow up </vt:lpstr>
      <vt:lpstr>Richter's syndrome))Histological Transformation</vt:lpstr>
      <vt:lpstr>Slide 31</vt:lpstr>
      <vt:lpstr>Slide 32</vt:lpstr>
      <vt:lpstr>Slide 33</vt:lpstr>
      <vt:lpstr>Slide 34</vt:lpstr>
      <vt:lpstr>Slide 35</vt:lpstr>
      <vt:lpstr>Slide 36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CLL</dc:title>
  <dc:creator>Laptop Market</dc:creator>
  <cp:lastModifiedBy>bluelap</cp:lastModifiedBy>
  <cp:revision>142</cp:revision>
  <dcterms:created xsi:type="dcterms:W3CDTF">2014-04-19T16:03:43Z</dcterms:created>
  <dcterms:modified xsi:type="dcterms:W3CDTF">2014-05-13T00:01:55Z</dcterms:modified>
</cp:coreProperties>
</file>