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9" r:id="rId2"/>
    <p:sldId id="310" r:id="rId3"/>
    <p:sldId id="313" r:id="rId4"/>
    <p:sldId id="314" r:id="rId5"/>
    <p:sldId id="312" r:id="rId6"/>
    <p:sldId id="299" r:id="rId7"/>
    <p:sldId id="315" r:id="rId8"/>
    <p:sldId id="324" r:id="rId9"/>
    <p:sldId id="325" r:id="rId10"/>
    <p:sldId id="326" r:id="rId11"/>
    <p:sldId id="339" r:id="rId12"/>
    <p:sldId id="327" r:id="rId13"/>
    <p:sldId id="331" r:id="rId14"/>
    <p:sldId id="328" r:id="rId15"/>
    <p:sldId id="329" r:id="rId16"/>
    <p:sldId id="330" r:id="rId17"/>
    <p:sldId id="334" r:id="rId18"/>
    <p:sldId id="340" r:id="rId19"/>
    <p:sldId id="300" r:id="rId20"/>
    <p:sldId id="301" r:id="rId21"/>
    <p:sldId id="302" r:id="rId22"/>
    <p:sldId id="303" r:id="rId23"/>
    <p:sldId id="304" r:id="rId24"/>
    <p:sldId id="305" r:id="rId25"/>
    <p:sldId id="335" r:id="rId26"/>
    <p:sldId id="257" r:id="rId27"/>
    <p:sldId id="306" r:id="rId28"/>
    <p:sldId id="308" r:id="rId29"/>
    <p:sldId id="336" r:id="rId30"/>
    <p:sldId id="337" r:id="rId31"/>
    <p:sldId id="338" r:id="rId32"/>
    <p:sldId id="290" r:id="rId33"/>
    <p:sldId id="259" r:id="rId34"/>
    <p:sldId id="260" r:id="rId35"/>
    <p:sldId id="321" r:id="rId36"/>
    <p:sldId id="263" r:id="rId37"/>
    <p:sldId id="323" r:id="rId38"/>
    <p:sldId id="322" r:id="rId39"/>
    <p:sldId id="264" r:id="rId40"/>
    <p:sldId id="265" r:id="rId41"/>
    <p:sldId id="266" r:id="rId42"/>
    <p:sldId id="267" r:id="rId43"/>
    <p:sldId id="269" r:id="rId44"/>
    <p:sldId id="270" r:id="rId45"/>
    <p:sldId id="272" r:id="rId46"/>
    <p:sldId id="273" r:id="rId47"/>
    <p:sldId id="274" r:id="rId48"/>
    <p:sldId id="275" r:id="rId49"/>
    <p:sldId id="276" r:id="rId50"/>
    <p:sldId id="277" r:id="rId51"/>
    <p:sldId id="278" r:id="rId52"/>
    <p:sldId id="279" r:id="rId53"/>
    <p:sldId id="280" r:id="rId54"/>
    <p:sldId id="281" r:id="rId5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1790" autoAdjust="0"/>
    <p:restoredTop sz="94660"/>
  </p:normalViewPr>
  <p:slideViewPr>
    <p:cSldViewPr>
      <p:cViewPr varScale="1">
        <p:scale>
          <a:sx n="70" d="100"/>
          <a:sy n="70" d="100"/>
        </p:scale>
        <p:origin x="-106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8A921-F0E2-451A-992B-5CC1F8F50EAA}" type="datetimeFigureOut">
              <a:rPr lang="ar-EG" smtClean="0"/>
              <a:pPr/>
              <a:t>01/04/1434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BEA39357-6F93-4DC3-950D-29C62F73E3A4}"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D8A921-F0E2-451A-992B-5CC1F8F50EAA}" type="datetimeFigureOut">
              <a:rPr lang="ar-EG" smtClean="0"/>
              <a:pPr/>
              <a:t>01/04/1434</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A39357-6F93-4DC3-950D-29C62F73E3A4}"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2.wmf"/><Relationship Id="rId7" Type="http://schemas.openxmlformats.org/officeDocument/2006/relationships/image" Target="../media/image4.wmf"/><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4.wmf"/><Relationship Id="rId11" Type="http://schemas.openxmlformats.org/officeDocument/2006/relationships/image" Target="../media/image17.wmf"/><Relationship Id="rId5" Type="http://schemas.openxmlformats.org/officeDocument/2006/relationships/image" Target="../media/image3.wmf"/><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gif"/><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image" Target="../media/image11.wmf"/><Relationship Id="rId3" Type="http://schemas.openxmlformats.org/officeDocument/2006/relationships/image" Target="../media/image20.wmf"/><Relationship Id="rId7" Type="http://schemas.openxmlformats.org/officeDocument/2006/relationships/image" Target="../media/image24.wmf"/><Relationship Id="rId12" Type="http://schemas.openxmlformats.org/officeDocument/2006/relationships/image" Target="../media/image13.wmf"/><Relationship Id="rId2" Type="http://schemas.openxmlformats.org/officeDocument/2006/relationships/image" Target="../media/image19.wmf"/><Relationship Id="rId1" Type="http://schemas.openxmlformats.org/officeDocument/2006/relationships/slideLayout" Target="../slideLayouts/slideLayout7.xml"/><Relationship Id="rId6" Type="http://schemas.openxmlformats.org/officeDocument/2006/relationships/image" Target="../media/image23.wmf"/><Relationship Id="rId11" Type="http://schemas.openxmlformats.org/officeDocument/2006/relationships/image" Target="../media/image12.wmf"/><Relationship Id="rId5" Type="http://schemas.openxmlformats.org/officeDocument/2006/relationships/image" Target="../media/image22.wmf"/><Relationship Id="rId10" Type="http://schemas.openxmlformats.org/officeDocument/2006/relationships/image" Target="../media/image27.wmf"/><Relationship Id="rId4" Type="http://schemas.openxmlformats.org/officeDocument/2006/relationships/image" Target="../media/image21.wmf"/><Relationship Id="rId9" Type="http://schemas.openxmlformats.org/officeDocument/2006/relationships/image" Target="../media/image26.wmf"/></Relationships>
</file>

<file path=ppt/slides/_rels/slide1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2.wmf"/><Relationship Id="rId7" Type="http://schemas.openxmlformats.org/officeDocument/2006/relationships/image" Target="../media/image4.wmf"/><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4.wmf"/><Relationship Id="rId11" Type="http://schemas.openxmlformats.org/officeDocument/2006/relationships/image" Target="../media/image17.wmf"/><Relationship Id="rId5" Type="http://schemas.openxmlformats.org/officeDocument/2006/relationships/image" Target="../media/image3.wmf"/><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image" Target="../media/image15.wmf"/></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Transgenic" TargetMode="External"/><Relationship Id="rId2" Type="http://schemas.openxmlformats.org/officeDocument/2006/relationships/hyperlink" Target="http://en.wikipedia.org/wiki/Recombinant_DNA_technology" TargetMode="External"/><Relationship Id="rId1" Type="http://schemas.openxmlformats.org/officeDocument/2006/relationships/slideLayout" Target="../slideLayouts/slideLayout2.xml"/><Relationship Id="rId4" Type="http://schemas.openxmlformats.org/officeDocument/2006/relationships/hyperlink" Target="http://en.wikipedia.org/wiki/Phage_displa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gif"/><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37.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image" Target="../media/image11.wmf"/><Relationship Id="rId3" Type="http://schemas.openxmlformats.org/officeDocument/2006/relationships/image" Target="../media/image20.wmf"/><Relationship Id="rId7" Type="http://schemas.openxmlformats.org/officeDocument/2006/relationships/image" Target="../media/image24.wmf"/><Relationship Id="rId12" Type="http://schemas.openxmlformats.org/officeDocument/2006/relationships/image" Target="../media/image13.wmf"/><Relationship Id="rId2" Type="http://schemas.openxmlformats.org/officeDocument/2006/relationships/image" Target="../media/image19.wmf"/><Relationship Id="rId1" Type="http://schemas.openxmlformats.org/officeDocument/2006/relationships/slideLayout" Target="../slideLayouts/slideLayout7.xml"/><Relationship Id="rId6" Type="http://schemas.openxmlformats.org/officeDocument/2006/relationships/image" Target="../media/image23.wmf"/><Relationship Id="rId11" Type="http://schemas.openxmlformats.org/officeDocument/2006/relationships/image" Target="../media/image12.wmf"/><Relationship Id="rId5" Type="http://schemas.openxmlformats.org/officeDocument/2006/relationships/image" Target="../media/image22.wmf"/><Relationship Id="rId10" Type="http://schemas.openxmlformats.org/officeDocument/2006/relationships/image" Target="../media/image27.wmf"/><Relationship Id="rId4" Type="http://schemas.openxmlformats.org/officeDocument/2006/relationships/image" Target="../media/image21.wmf"/><Relationship Id="rId9" Type="http://schemas.openxmlformats.org/officeDocument/2006/relationships/image" Target="../media/image26.wmf"/></Relationships>
</file>

<file path=ppt/slides/_rels/slide3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2.wmf"/><Relationship Id="rId7" Type="http://schemas.openxmlformats.org/officeDocument/2006/relationships/image" Target="../media/image4.wmf"/><Relationship Id="rId2" Type="http://schemas.openxmlformats.org/officeDocument/2006/relationships/image" Target="../media/image11.wmf"/><Relationship Id="rId1" Type="http://schemas.openxmlformats.org/officeDocument/2006/relationships/slideLayout" Target="../slideLayouts/slideLayout7.xml"/><Relationship Id="rId6" Type="http://schemas.openxmlformats.org/officeDocument/2006/relationships/image" Target="../media/image14.wmf"/><Relationship Id="rId11" Type="http://schemas.openxmlformats.org/officeDocument/2006/relationships/image" Target="../media/image17.wmf"/><Relationship Id="rId5" Type="http://schemas.openxmlformats.org/officeDocument/2006/relationships/image" Target="../media/image3.wmf"/><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image" Target="../media/image1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en.wikipedia.org/wiki/Stem_cel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714620"/>
          </a:xfrm>
          <a:solidFill>
            <a:schemeClr val="accent1"/>
          </a:solidFill>
        </p:spPr>
        <p:txBody>
          <a:bodyPr>
            <a:normAutofit/>
          </a:bodyPr>
          <a:lstStyle/>
          <a:p>
            <a:pPr rtl="0"/>
            <a:r>
              <a:rPr lang="en-US" sz="7200" b="1" dirty="0" smtClean="0">
                <a:solidFill>
                  <a:srgbClr val="FF0000"/>
                </a:solidFill>
                <a:latin typeface="Aharoni" pitchFamily="2" charset="-79"/>
                <a:cs typeface="Aharoni" pitchFamily="2" charset="-79"/>
              </a:rPr>
              <a:t>Monoclonal</a:t>
            </a:r>
            <a:r>
              <a:rPr lang="en-US" sz="5400" b="1" dirty="0" smtClean="0">
                <a:solidFill>
                  <a:srgbClr val="FF0000"/>
                </a:solidFill>
                <a:latin typeface="Aharoni" pitchFamily="2" charset="-79"/>
                <a:cs typeface="Aharoni" pitchFamily="2" charset="-79"/>
              </a:rPr>
              <a:t> </a:t>
            </a:r>
            <a:r>
              <a:rPr lang="en-US" sz="5400" b="1" dirty="0" smtClean="0">
                <a:solidFill>
                  <a:srgbClr val="FF0000"/>
                </a:solidFill>
                <a:latin typeface="Aharoni" pitchFamily="2" charset="-79"/>
                <a:cs typeface="Aharoni" pitchFamily="2" charset="-79"/>
              </a:rPr>
              <a:t>Antibody</a:t>
            </a:r>
            <a:br>
              <a:rPr lang="en-US" sz="5400" b="1" dirty="0" smtClean="0">
                <a:solidFill>
                  <a:srgbClr val="FF0000"/>
                </a:solidFill>
                <a:latin typeface="Aharoni" pitchFamily="2" charset="-79"/>
                <a:cs typeface="Aharoni" pitchFamily="2" charset="-79"/>
              </a:rPr>
            </a:br>
            <a:endParaRPr lang="ar-EG" sz="7200" dirty="0">
              <a:solidFill>
                <a:srgbClr val="FF0000"/>
              </a:solidFill>
            </a:endParaRPr>
          </a:p>
        </p:txBody>
      </p:sp>
      <p:sp>
        <p:nvSpPr>
          <p:cNvPr id="3" name="Subtitle 2"/>
          <p:cNvSpPr>
            <a:spLocks noGrp="1"/>
          </p:cNvSpPr>
          <p:nvPr>
            <p:ph type="subTitle" idx="1"/>
          </p:nvPr>
        </p:nvSpPr>
        <p:spPr>
          <a:xfrm>
            <a:off x="0" y="4071942"/>
            <a:ext cx="9144000" cy="2786058"/>
          </a:xfrm>
          <a:solidFill>
            <a:srgbClr val="FF0000"/>
          </a:solidFill>
        </p:spPr>
        <p:txBody>
          <a:bodyPr>
            <a:normAutofit fontScale="92500" lnSpcReduction="10000"/>
          </a:bodyPr>
          <a:lstStyle/>
          <a:p>
            <a:pPr rtl="0"/>
            <a:endParaRPr lang="en-US" sz="6000" b="1" dirty="0" smtClean="0">
              <a:solidFill>
                <a:srgbClr val="002060"/>
              </a:solidFill>
            </a:endParaRPr>
          </a:p>
          <a:p>
            <a:pPr rtl="0"/>
            <a:r>
              <a:rPr lang="en-US" sz="6000" b="1" dirty="0" smtClean="0">
                <a:solidFill>
                  <a:srgbClr val="002060"/>
                </a:solidFill>
              </a:rPr>
              <a:t>By</a:t>
            </a:r>
          </a:p>
          <a:p>
            <a:pPr rtl="0"/>
            <a:r>
              <a:rPr lang="en-US" sz="6000" b="1" dirty="0" smtClean="0">
                <a:solidFill>
                  <a:srgbClr val="002060"/>
                </a:solidFill>
              </a:rPr>
              <a:t>Dr. Adel Gabr</a:t>
            </a:r>
            <a:endParaRPr lang="ar-EG" sz="6000" b="1" dirty="0">
              <a:solidFill>
                <a:srgbClr val="002060"/>
              </a:solidFill>
            </a:endParaRPr>
          </a:p>
        </p:txBody>
      </p:sp>
      <p:pic>
        <p:nvPicPr>
          <p:cNvPr id="4" name="Picture 8"/>
          <p:cNvPicPr>
            <a:picLocks noChangeAspect="1" noChangeArrowheads="1"/>
          </p:cNvPicPr>
          <p:nvPr/>
        </p:nvPicPr>
        <p:blipFill>
          <a:blip r:embed="rId2"/>
          <a:srcRect/>
          <a:stretch>
            <a:fillRect/>
          </a:stretch>
        </p:blipFill>
        <p:spPr bwMode="auto">
          <a:xfrm>
            <a:off x="6929454" y="1785902"/>
            <a:ext cx="2214546" cy="5072098"/>
          </a:xfrm>
          <a:prstGeom prst="rect">
            <a:avLst/>
          </a:prstGeom>
          <a:solidFill>
            <a:schemeClr val="tx2">
              <a:lumMod val="60000"/>
              <a:lumOff val="40000"/>
            </a:schemeClr>
          </a:solidFill>
          <a:ln w="9525">
            <a:noFill/>
            <a:miter lim="800000"/>
            <a:headEnd/>
            <a:tailEnd/>
          </a:ln>
        </p:spPr>
      </p:pic>
      <p:pic>
        <p:nvPicPr>
          <p:cNvPr id="5" name="Picture 7" descr="Schematic image of an IgG"/>
          <p:cNvPicPr>
            <a:picLocks noChangeAspect="1" noChangeArrowheads="1"/>
          </p:cNvPicPr>
          <p:nvPr/>
        </p:nvPicPr>
        <p:blipFill>
          <a:blip r:embed="rId3"/>
          <a:srcRect/>
          <a:stretch>
            <a:fillRect/>
          </a:stretch>
        </p:blipFill>
        <p:spPr bwMode="auto">
          <a:xfrm>
            <a:off x="0" y="2071678"/>
            <a:ext cx="2571736" cy="47863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2984"/>
          </a:xfrm>
          <a:solidFill>
            <a:schemeClr val="tx2">
              <a:lumMod val="40000"/>
              <a:lumOff val="60000"/>
            </a:schemeClr>
          </a:solidFill>
        </p:spPr>
        <p:txBody>
          <a:bodyPr/>
          <a:lstStyle/>
          <a:p>
            <a:pPr eaLnBrk="1" hangingPunct="1"/>
            <a:r>
              <a:rPr lang="en-US" b="1" dirty="0" smtClean="0"/>
              <a:t>Producing Monoclonal Antibodies</a:t>
            </a:r>
          </a:p>
        </p:txBody>
      </p:sp>
      <p:sp>
        <p:nvSpPr>
          <p:cNvPr id="5123" name="Content Placeholder 2"/>
          <p:cNvSpPr>
            <a:spLocks noGrp="1"/>
          </p:cNvSpPr>
          <p:nvPr>
            <p:ph idx="1"/>
          </p:nvPr>
        </p:nvSpPr>
        <p:spPr>
          <a:xfrm>
            <a:off x="0" y="1071546"/>
            <a:ext cx="9144000" cy="5786454"/>
          </a:xfrm>
          <a:solidFill>
            <a:schemeClr val="accent3"/>
          </a:solidFill>
        </p:spPr>
        <p:txBody>
          <a:bodyPr/>
          <a:lstStyle/>
          <a:p>
            <a:pPr marL="514350" indent="-514350" algn="l" rtl="0" eaLnBrk="1" hangingPunct="1">
              <a:lnSpc>
                <a:spcPct val="90000"/>
              </a:lnSpc>
              <a:buFont typeface="Calibri" pitchFamily="34" charset="0"/>
              <a:buAutoNum type="arabicPeriod" startAt="5"/>
            </a:pPr>
            <a:r>
              <a:rPr lang="en-US" sz="3000" b="1" dirty="0" smtClean="0"/>
              <a:t>Add polyethylene glycol – this causes some B-lymphocytes to fuse with </a:t>
            </a:r>
            <a:r>
              <a:rPr lang="en-US" sz="3000" b="1" dirty="0" err="1" smtClean="0"/>
              <a:t>tumour</a:t>
            </a:r>
            <a:r>
              <a:rPr lang="en-US" sz="3000" b="1" dirty="0" smtClean="0"/>
              <a:t> cells to produce a hybrid cell called a </a:t>
            </a:r>
            <a:r>
              <a:rPr lang="en-US" sz="3000" b="1" dirty="0" err="1" smtClean="0"/>
              <a:t>hybridoma</a:t>
            </a:r>
            <a:r>
              <a:rPr lang="en-US" sz="3000" b="1" dirty="0" smtClean="0"/>
              <a:t>.</a:t>
            </a:r>
          </a:p>
          <a:p>
            <a:pPr marL="514350" indent="-514350" algn="l" rtl="0" eaLnBrk="1" hangingPunct="1">
              <a:lnSpc>
                <a:spcPct val="90000"/>
              </a:lnSpc>
              <a:buFont typeface="Calibri" pitchFamily="34" charset="0"/>
              <a:buAutoNum type="arabicPeriod" startAt="5"/>
            </a:pPr>
            <a:r>
              <a:rPr lang="en-US" sz="3000" b="1" dirty="0" smtClean="0"/>
              <a:t>Grow the cells under conditions that allow only </a:t>
            </a:r>
            <a:r>
              <a:rPr lang="en-US" sz="3000" b="1" dirty="0" err="1" smtClean="0"/>
              <a:t>hybridoma</a:t>
            </a:r>
            <a:r>
              <a:rPr lang="en-US" sz="3000" b="1" dirty="0" smtClean="0"/>
              <a:t> cells to survive.</a:t>
            </a:r>
          </a:p>
          <a:p>
            <a:pPr marL="514350" indent="-514350" algn="l" rtl="0" eaLnBrk="1" hangingPunct="1">
              <a:lnSpc>
                <a:spcPct val="90000"/>
              </a:lnSpc>
              <a:buFont typeface="Calibri" pitchFamily="34" charset="0"/>
              <a:buAutoNum type="arabicPeriod" startAt="5"/>
            </a:pPr>
            <a:r>
              <a:rPr lang="en-US" sz="3000" b="1" dirty="0" smtClean="0"/>
              <a:t>Extract the cells, culture them separately and test the medium around each cell for the specific antibody of interest.</a:t>
            </a:r>
          </a:p>
          <a:p>
            <a:pPr marL="514350" indent="-514350" algn="l" rtl="0" eaLnBrk="1" hangingPunct="1">
              <a:lnSpc>
                <a:spcPct val="90000"/>
              </a:lnSpc>
              <a:buFont typeface="Calibri" pitchFamily="34" charset="0"/>
              <a:buAutoNum type="arabicPeriod" startAt="5"/>
            </a:pPr>
            <a:r>
              <a:rPr lang="en-US" sz="3000" b="1" dirty="0" smtClean="0"/>
              <a:t>Culture the cells making the desired antibody and use as needed. </a:t>
            </a:r>
          </a:p>
          <a:p>
            <a:pPr marL="514350" indent="-514350" algn="l" rtl="0" eaLnBrk="1" hangingPunct="1">
              <a:lnSpc>
                <a:spcPct val="90000"/>
              </a:lnSpc>
              <a:buFont typeface="Calibri" pitchFamily="34" charset="0"/>
              <a:buAutoNum type="arabicPeriod" startAt="5"/>
            </a:pPr>
            <a:endParaRPr lang="en-US" sz="30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638175" y="4513263"/>
            <a:ext cx="3376613" cy="2014537"/>
          </a:xfrm>
          <a:prstGeom prst="rect">
            <a:avLst/>
          </a:prstGeom>
          <a:solidFill>
            <a:srgbClr val="FF9999"/>
          </a:solidFill>
          <a:ln w="9525">
            <a:solidFill>
              <a:srgbClr val="FF9999"/>
            </a:solidFill>
            <a:miter lim="800000"/>
            <a:headEnd/>
            <a:tailEnd/>
          </a:ln>
        </p:spPr>
        <p:txBody>
          <a:bodyPr wrap="none" anchor="ctr"/>
          <a:lstStyle/>
          <a:p>
            <a:endParaRPr lang="ar-EG"/>
          </a:p>
        </p:txBody>
      </p:sp>
      <p:pic>
        <p:nvPicPr>
          <p:cNvPr id="39939" name="Picture 3"/>
          <p:cNvPicPr>
            <a:picLocks noChangeAspect="1" noChangeArrowheads="1"/>
          </p:cNvPicPr>
          <p:nvPr/>
        </p:nvPicPr>
        <p:blipFill>
          <a:blip r:embed="rId2"/>
          <a:srcRect/>
          <a:stretch>
            <a:fillRect/>
          </a:stretch>
        </p:blipFill>
        <p:spPr bwMode="auto">
          <a:xfrm>
            <a:off x="2743200" y="381000"/>
            <a:ext cx="3517900" cy="647700"/>
          </a:xfrm>
          <a:prstGeom prst="rect">
            <a:avLst/>
          </a:prstGeom>
          <a:noFill/>
          <a:ln w="9525">
            <a:noFill/>
            <a:miter lim="800000"/>
            <a:headEnd/>
            <a:tailEnd/>
          </a:ln>
        </p:spPr>
      </p:pic>
      <p:sp>
        <p:nvSpPr>
          <p:cNvPr id="254980" name="Line 4"/>
          <p:cNvSpPr>
            <a:spLocks noChangeShapeType="1"/>
          </p:cNvSpPr>
          <p:nvPr/>
        </p:nvSpPr>
        <p:spPr bwMode="auto">
          <a:xfrm>
            <a:off x="609600" y="4191000"/>
            <a:ext cx="0" cy="2362200"/>
          </a:xfrm>
          <a:prstGeom prst="line">
            <a:avLst/>
          </a:prstGeom>
          <a:noFill/>
          <a:ln w="38100">
            <a:solidFill>
              <a:schemeClr val="tx1"/>
            </a:solidFill>
            <a:round/>
            <a:headEnd/>
            <a:tailEnd/>
          </a:ln>
        </p:spPr>
        <p:txBody>
          <a:bodyPr wrap="none" anchor="ctr"/>
          <a:lstStyle/>
          <a:p>
            <a:endParaRPr lang="ar-EG"/>
          </a:p>
        </p:txBody>
      </p:sp>
      <p:sp>
        <p:nvSpPr>
          <p:cNvPr id="254981" name="Line 5"/>
          <p:cNvSpPr>
            <a:spLocks noChangeShapeType="1"/>
          </p:cNvSpPr>
          <p:nvPr/>
        </p:nvSpPr>
        <p:spPr bwMode="auto">
          <a:xfrm>
            <a:off x="609600" y="6553200"/>
            <a:ext cx="3429000" cy="0"/>
          </a:xfrm>
          <a:prstGeom prst="line">
            <a:avLst/>
          </a:prstGeom>
          <a:noFill/>
          <a:ln w="38100">
            <a:solidFill>
              <a:schemeClr val="tx1"/>
            </a:solidFill>
            <a:round/>
            <a:headEnd/>
            <a:tailEnd/>
          </a:ln>
        </p:spPr>
        <p:txBody>
          <a:bodyPr wrap="none" anchor="ctr"/>
          <a:lstStyle/>
          <a:p>
            <a:endParaRPr lang="ar-EG"/>
          </a:p>
        </p:txBody>
      </p:sp>
      <p:sp>
        <p:nvSpPr>
          <p:cNvPr id="254982" name="Line 6"/>
          <p:cNvSpPr>
            <a:spLocks noChangeShapeType="1"/>
          </p:cNvSpPr>
          <p:nvPr/>
        </p:nvSpPr>
        <p:spPr bwMode="auto">
          <a:xfrm>
            <a:off x="4038600" y="4191000"/>
            <a:ext cx="0" cy="2362200"/>
          </a:xfrm>
          <a:prstGeom prst="line">
            <a:avLst/>
          </a:prstGeom>
          <a:noFill/>
          <a:ln w="38100">
            <a:solidFill>
              <a:schemeClr val="tx1"/>
            </a:solidFill>
            <a:round/>
            <a:headEnd/>
            <a:tailEnd/>
          </a:ln>
        </p:spPr>
        <p:txBody>
          <a:bodyPr wrap="none" anchor="ctr"/>
          <a:lstStyle/>
          <a:p>
            <a:endParaRPr lang="ar-EG"/>
          </a:p>
        </p:txBody>
      </p:sp>
      <p:pic>
        <p:nvPicPr>
          <p:cNvPr id="254983" name="Picture 7"/>
          <p:cNvPicPr>
            <a:picLocks noChangeAspect="1" noChangeArrowheads="1"/>
          </p:cNvPicPr>
          <p:nvPr/>
        </p:nvPicPr>
        <p:blipFill>
          <a:blip r:embed="rId3"/>
          <a:srcRect/>
          <a:stretch>
            <a:fillRect/>
          </a:stretch>
        </p:blipFill>
        <p:spPr bwMode="auto">
          <a:xfrm>
            <a:off x="1066800" y="4724400"/>
            <a:ext cx="419100" cy="406400"/>
          </a:xfrm>
          <a:prstGeom prst="rect">
            <a:avLst/>
          </a:prstGeom>
          <a:noFill/>
          <a:ln w="9525">
            <a:noFill/>
            <a:miter lim="800000"/>
            <a:headEnd/>
            <a:tailEnd/>
          </a:ln>
        </p:spPr>
      </p:pic>
      <p:pic>
        <p:nvPicPr>
          <p:cNvPr id="254984" name="Picture 8"/>
          <p:cNvPicPr>
            <a:picLocks noChangeAspect="1" noChangeArrowheads="1"/>
          </p:cNvPicPr>
          <p:nvPr/>
        </p:nvPicPr>
        <p:blipFill>
          <a:blip r:embed="rId3"/>
          <a:srcRect/>
          <a:stretch>
            <a:fillRect/>
          </a:stretch>
        </p:blipFill>
        <p:spPr bwMode="auto">
          <a:xfrm>
            <a:off x="685800" y="5181600"/>
            <a:ext cx="419100" cy="406400"/>
          </a:xfrm>
          <a:prstGeom prst="rect">
            <a:avLst/>
          </a:prstGeom>
          <a:noFill/>
          <a:ln w="9525">
            <a:noFill/>
            <a:miter lim="800000"/>
            <a:headEnd/>
            <a:tailEnd/>
          </a:ln>
        </p:spPr>
      </p:pic>
      <p:pic>
        <p:nvPicPr>
          <p:cNvPr id="254985" name="Picture 9"/>
          <p:cNvPicPr>
            <a:picLocks noChangeAspect="1" noChangeArrowheads="1"/>
          </p:cNvPicPr>
          <p:nvPr/>
        </p:nvPicPr>
        <p:blipFill>
          <a:blip r:embed="rId3"/>
          <a:srcRect/>
          <a:stretch>
            <a:fillRect/>
          </a:stretch>
        </p:blipFill>
        <p:spPr bwMode="auto">
          <a:xfrm>
            <a:off x="1143000" y="5105400"/>
            <a:ext cx="419100" cy="406400"/>
          </a:xfrm>
          <a:prstGeom prst="rect">
            <a:avLst/>
          </a:prstGeom>
          <a:noFill/>
          <a:ln w="9525">
            <a:noFill/>
            <a:miter lim="800000"/>
            <a:headEnd/>
            <a:tailEnd/>
          </a:ln>
        </p:spPr>
      </p:pic>
      <p:pic>
        <p:nvPicPr>
          <p:cNvPr id="254986" name="Picture 10"/>
          <p:cNvPicPr>
            <a:picLocks noChangeAspect="1" noChangeArrowheads="1"/>
          </p:cNvPicPr>
          <p:nvPr/>
        </p:nvPicPr>
        <p:blipFill>
          <a:blip r:embed="rId3"/>
          <a:srcRect/>
          <a:stretch>
            <a:fillRect/>
          </a:stretch>
        </p:blipFill>
        <p:spPr bwMode="auto">
          <a:xfrm>
            <a:off x="914400" y="5562600"/>
            <a:ext cx="419100" cy="406400"/>
          </a:xfrm>
          <a:prstGeom prst="rect">
            <a:avLst/>
          </a:prstGeom>
          <a:noFill/>
          <a:ln w="9525">
            <a:noFill/>
            <a:miter lim="800000"/>
            <a:headEnd/>
            <a:tailEnd/>
          </a:ln>
        </p:spPr>
      </p:pic>
      <p:pic>
        <p:nvPicPr>
          <p:cNvPr id="254987" name="Picture 11"/>
          <p:cNvPicPr>
            <a:picLocks noChangeAspect="1" noChangeArrowheads="1"/>
          </p:cNvPicPr>
          <p:nvPr/>
        </p:nvPicPr>
        <p:blipFill>
          <a:blip r:embed="rId3"/>
          <a:srcRect/>
          <a:stretch>
            <a:fillRect/>
          </a:stretch>
        </p:blipFill>
        <p:spPr bwMode="auto">
          <a:xfrm>
            <a:off x="1447800" y="4648200"/>
            <a:ext cx="419100" cy="406400"/>
          </a:xfrm>
          <a:prstGeom prst="rect">
            <a:avLst/>
          </a:prstGeom>
          <a:noFill/>
          <a:ln w="9525">
            <a:noFill/>
            <a:miter lim="800000"/>
            <a:headEnd/>
            <a:tailEnd/>
          </a:ln>
        </p:spPr>
      </p:pic>
      <p:pic>
        <p:nvPicPr>
          <p:cNvPr id="254988" name="Picture 12"/>
          <p:cNvPicPr>
            <a:picLocks noChangeAspect="1" noChangeArrowheads="1"/>
          </p:cNvPicPr>
          <p:nvPr/>
        </p:nvPicPr>
        <p:blipFill>
          <a:blip r:embed="rId3"/>
          <a:srcRect/>
          <a:stretch>
            <a:fillRect/>
          </a:stretch>
        </p:blipFill>
        <p:spPr bwMode="auto">
          <a:xfrm>
            <a:off x="1371600" y="5486400"/>
            <a:ext cx="419100" cy="406400"/>
          </a:xfrm>
          <a:prstGeom prst="rect">
            <a:avLst/>
          </a:prstGeom>
          <a:noFill/>
          <a:ln w="9525">
            <a:noFill/>
            <a:miter lim="800000"/>
            <a:headEnd/>
            <a:tailEnd/>
          </a:ln>
        </p:spPr>
      </p:pic>
      <p:pic>
        <p:nvPicPr>
          <p:cNvPr id="254989" name="Picture 13"/>
          <p:cNvPicPr>
            <a:picLocks noChangeAspect="1" noChangeArrowheads="1"/>
          </p:cNvPicPr>
          <p:nvPr/>
        </p:nvPicPr>
        <p:blipFill>
          <a:blip r:embed="rId3"/>
          <a:srcRect/>
          <a:stretch>
            <a:fillRect/>
          </a:stretch>
        </p:blipFill>
        <p:spPr bwMode="auto">
          <a:xfrm>
            <a:off x="1905000" y="4724400"/>
            <a:ext cx="419100" cy="406400"/>
          </a:xfrm>
          <a:prstGeom prst="rect">
            <a:avLst/>
          </a:prstGeom>
          <a:noFill/>
          <a:ln w="9525">
            <a:noFill/>
            <a:miter lim="800000"/>
            <a:headEnd/>
            <a:tailEnd/>
          </a:ln>
        </p:spPr>
      </p:pic>
      <p:pic>
        <p:nvPicPr>
          <p:cNvPr id="254990" name="Picture 14"/>
          <p:cNvPicPr>
            <a:picLocks noChangeAspect="1" noChangeArrowheads="1"/>
          </p:cNvPicPr>
          <p:nvPr/>
        </p:nvPicPr>
        <p:blipFill>
          <a:blip r:embed="rId3"/>
          <a:srcRect/>
          <a:stretch>
            <a:fillRect/>
          </a:stretch>
        </p:blipFill>
        <p:spPr bwMode="auto">
          <a:xfrm>
            <a:off x="685800" y="4572000"/>
            <a:ext cx="419100" cy="406400"/>
          </a:xfrm>
          <a:prstGeom prst="rect">
            <a:avLst/>
          </a:prstGeom>
          <a:noFill/>
          <a:ln w="9525">
            <a:noFill/>
            <a:miter lim="800000"/>
            <a:headEnd/>
            <a:tailEnd/>
          </a:ln>
        </p:spPr>
      </p:pic>
      <p:pic>
        <p:nvPicPr>
          <p:cNvPr id="254991" name="Picture 15"/>
          <p:cNvPicPr>
            <a:picLocks noChangeAspect="1" noChangeArrowheads="1"/>
          </p:cNvPicPr>
          <p:nvPr/>
        </p:nvPicPr>
        <p:blipFill>
          <a:blip r:embed="rId3"/>
          <a:srcRect/>
          <a:stretch>
            <a:fillRect/>
          </a:stretch>
        </p:blipFill>
        <p:spPr bwMode="auto">
          <a:xfrm>
            <a:off x="2133600" y="5638800"/>
            <a:ext cx="419100" cy="406400"/>
          </a:xfrm>
          <a:prstGeom prst="rect">
            <a:avLst/>
          </a:prstGeom>
          <a:noFill/>
          <a:ln w="9525">
            <a:noFill/>
            <a:miter lim="800000"/>
            <a:headEnd/>
            <a:tailEnd/>
          </a:ln>
        </p:spPr>
      </p:pic>
      <p:pic>
        <p:nvPicPr>
          <p:cNvPr id="254992" name="Picture 16"/>
          <p:cNvPicPr>
            <a:picLocks noChangeAspect="1" noChangeArrowheads="1"/>
          </p:cNvPicPr>
          <p:nvPr/>
        </p:nvPicPr>
        <p:blipFill>
          <a:blip r:embed="rId3"/>
          <a:srcRect/>
          <a:stretch>
            <a:fillRect/>
          </a:stretch>
        </p:blipFill>
        <p:spPr bwMode="auto">
          <a:xfrm>
            <a:off x="2209800" y="5105400"/>
            <a:ext cx="419100" cy="406400"/>
          </a:xfrm>
          <a:prstGeom prst="rect">
            <a:avLst/>
          </a:prstGeom>
          <a:noFill/>
          <a:ln w="9525">
            <a:noFill/>
            <a:miter lim="800000"/>
            <a:headEnd/>
            <a:tailEnd/>
          </a:ln>
        </p:spPr>
      </p:pic>
      <p:pic>
        <p:nvPicPr>
          <p:cNvPr id="254993" name="Picture 17"/>
          <p:cNvPicPr>
            <a:picLocks noChangeAspect="1" noChangeArrowheads="1"/>
          </p:cNvPicPr>
          <p:nvPr/>
        </p:nvPicPr>
        <p:blipFill>
          <a:blip r:embed="rId3"/>
          <a:srcRect/>
          <a:stretch>
            <a:fillRect/>
          </a:stretch>
        </p:blipFill>
        <p:spPr bwMode="auto">
          <a:xfrm>
            <a:off x="2438400" y="4648200"/>
            <a:ext cx="419100" cy="406400"/>
          </a:xfrm>
          <a:prstGeom prst="rect">
            <a:avLst/>
          </a:prstGeom>
          <a:noFill/>
          <a:ln w="9525">
            <a:noFill/>
            <a:miter lim="800000"/>
            <a:headEnd/>
            <a:tailEnd/>
          </a:ln>
        </p:spPr>
      </p:pic>
      <p:pic>
        <p:nvPicPr>
          <p:cNvPr id="254994" name="Picture 18"/>
          <p:cNvPicPr>
            <a:picLocks noChangeAspect="1" noChangeArrowheads="1"/>
          </p:cNvPicPr>
          <p:nvPr/>
        </p:nvPicPr>
        <p:blipFill>
          <a:blip r:embed="rId3"/>
          <a:srcRect/>
          <a:stretch>
            <a:fillRect/>
          </a:stretch>
        </p:blipFill>
        <p:spPr bwMode="auto">
          <a:xfrm>
            <a:off x="2514600" y="5410200"/>
            <a:ext cx="419100" cy="406400"/>
          </a:xfrm>
          <a:prstGeom prst="rect">
            <a:avLst/>
          </a:prstGeom>
          <a:noFill/>
          <a:ln w="9525">
            <a:noFill/>
            <a:miter lim="800000"/>
            <a:headEnd/>
            <a:tailEnd/>
          </a:ln>
        </p:spPr>
      </p:pic>
      <p:pic>
        <p:nvPicPr>
          <p:cNvPr id="254995" name="Picture 19"/>
          <p:cNvPicPr>
            <a:picLocks noChangeAspect="1" noChangeArrowheads="1"/>
          </p:cNvPicPr>
          <p:nvPr/>
        </p:nvPicPr>
        <p:blipFill>
          <a:blip r:embed="rId3"/>
          <a:srcRect/>
          <a:stretch>
            <a:fillRect/>
          </a:stretch>
        </p:blipFill>
        <p:spPr bwMode="auto">
          <a:xfrm>
            <a:off x="2819400" y="5638800"/>
            <a:ext cx="419100" cy="406400"/>
          </a:xfrm>
          <a:prstGeom prst="rect">
            <a:avLst/>
          </a:prstGeom>
          <a:noFill/>
          <a:ln w="9525">
            <a:noFill/>
            <a:miter lim="800000"/>
            <a:headEnd/>
            <a:tailEnd/>
          </a:ln>
        </p:spPr>
      </p:pic>
      <p:pic>
        <p:nvPicPr>
          <p:cNvPr id="254996" name="Picture 20"/>
          <p:cNvPicPr>
            <a:picLocks noChangeAspect="1" noChangeArrowheads="1"/>
          </p:cNvPicPr>
          <p:nvPr/>
        </p:nvPicPr>
        <p:blipFill>
          <a:blip r:embed="rId3"/>
          <a:srcRect/>
          <a:stretch>
            <a:fillRect/>
          </a:stretch>
        </p:blipFill>
        <p:spPr bwMode="auto">
          <a:xfrm>
            <a:off x="2971800" y="4648200"/>
            <a:ext cx="419100" cy="406400"/>
          </a:xfrm>
          <a:prstGeom prst="rect">
            <a:avLst/>
          </a:prstGeom>
          <a:noFill/>
          <a:ln w="9525">
            <a:noFill/>
            <a:miter lim="800000"/>
            <a:headEnd/>
            <a:tailEnd/>
          </a:ln>
        </p:spPr>
      </p:pic>
      <p:pic>
        <p:nvPicPr>
          <p:cNvPr id="254997" name="Picture 21"/>
          <p:cNvPicPr>
            <a:picLocks noChangeAspect="1" noChangeArrowheads="1"/>
          </p:cNvPicPr>
          <p:nvPr/>
        </p:nvPicPr>
        <p:blipFill>
          <a:blip r:embed="rId3"/>
          <a:srcRect/>
          <a:stretch>
            <a:fillRect/>
          </a:stretch>
        </p:blipFill>
        <p:spPr bwMode="auto">
          <a:xfrm>
            <a:off x="3505200" y="4800600"/>
            <a:ext cx="419100" cy="406400"/>
          </a:xfrm>
          <a:prstGeom prst="rect">
            <a:avLst/>
          </a:prstGeom>
          <a:noFill/>
          <a:ln w="9525">
            <a:noFill/>
            <a:miter lim="800000"/>
            <a:headEnd/>
            <a:tailEnd/>
          </a:ln>
        </p:spPr>
      </p:pic>
      <p:pic>
        <p:nvPicPr>
          <p:cNvPr id="254998" name="Picture 22"/>
          <p:cNvPicPr>
            <a:picLocks noChangeAspect="1" noChangeArrowheads="1"/>
          </p:cNvPicPr>
          <p:nvPr/>
        </p:nvPicPr>
        <p:blipFill>
          <a:blip r:embed="rId3"/>
          <a:srcRect/>
          <a:stretch>
            <a:fillRect/>
          </a:stretch>
        </p:blipFill>
        <p:spPr bwMode="auto">
          <a:xfrm>
            <a:off x="3581400" y="5257800"/>
            <a:ext cx="419100" cy="406400"/>
          </a:xfrm>
          <a:prstGeom prst="rect">
            <a:avLst/>
          </a:prstGeom>
          <a:noFill/>
          <a:ln w="9525">
            <a:noFill/>
            <a:miter lim="800000"/>
            <a:headEnd/>
            <a:tailEnd/>
          </a:ln>
        </p:spPr>
      </p:pic>
      <p:pic>
        <p:nvPicPr>
          <p:cNvPr id="254999" name="Picture 23"/>
          <p:cNvPicPr>
            <a:picLocks noChangeAspect="1" noChangeArrowheads="1"/>
          </p:cNvPicPr>
          <p:nvPr/>
        </p:nvPicPr>
        <p:blipFill>
          <a:blip r:embed="rId3"/>
          <a:srcRect/>
          <a:stretch>
            <a:fillRect/>
          </a:stretch>
        </p:blipFill>
        <p:spPr bwMode="auto">
          <a:xfrm>
            <a:off x="3276600" y="5486400"/>
            <a:ext cx="419100" cy="406400"/>
          </a:xfrm>
          <a:prstGeom prst="rect">
            <a:avLst/>
          </a:prstGeom>
          <a:noFill/>
          <a:ln w="9525">
            <a:noFill/>
            <a:miter lim="800000"/>
            <a:headEnd/>
            <a:tailEnd/>
          </a:ln>
        </p:spPr>
      </p:pic>
      <p:pic>
        <p:nvPicPr>
          <p:cNvPr id="255000" name="Picture 24"/>
          <p:cNvPicPr>
            <a:picLocks noChangeAspect="1" noChangeArrowheads="1"/>
          </p:cNvPicPr>
          <p:nvPr/>
        </p:nvPicPr>
        <p:blipFill>
          <a:blip r:embed="rId3"/>
          <a:srcRect/>
          <a:stretch>
            <a:fillRect/>
          </a:stretch>
        </p:blipFill>
        <p:spPr bwMode="auto">
          <a:xfrm>
            <a:off x="3581400" y="5715000"/>
            <a:ext cx="419100" cy="406400"/>
          </a:xfrm>
          <a:prstGeom prst="rect">
            <a:avLst/>
          </a:prstGeom>
          <a:noFill/>
          <a:ln w="9525">
            <a:noFill/>
            <a:miter lim="800000"/>
            <a:headEnd/>
            <a:tailEnd/>
          </a:ln>
        </p:spPr>
      </p:pic>
      <p:pic>
        <p:nvPicPr>
          <p:cNvPr id="255001" name="Picture 25"/>
          <p:cNvPicPr>
            <a:picLocks noChangeAspect="1" noChangeArrowheads="1"/>
          </p:cNvPicPr>
          <p:nvPr/>
        </p:nvPicPr>
        <p:blipFill>
          <a:blip r:embed="rId3"/>
          <a:srcRect/>
          <a:stretch>
            <a:fillRect/>
          </a:stretch>
        </p:blipFill>
        <p:spPr bwMode="auto">
          <a:xfrm>
            <a:off x="3124200" y="5029200"/>
            <a:ext cx="419100" cy="406400"/>
          </a:xfrm>
          <a:prstGeom prst="rect">
            <a:avLst/>
          </a:prstGeom>
          <a:noFill/>
          <a:ln w="9525">
            <a:noFill/>
            <a:miter lim="800000"/>
            <a:headEnd/>
            <a:tailEnd/>
          </a:ln>
        </p:spPr>
      </p:pic>
      <p:sp>
        <p:nvSpPr>
          <p:cNvPr id="255002" name="Line 26"/>
          <p:cNvSpPr>
            <a:spLocks noChangeShapeType="1"/>
          </p:cNvSpPr>
          <p:nvPr/>
        </p:nvSpPr>
        <p:spPr bwMode="auto">
          <a:xfrm>
            <a:off x="4191000" y="5410200"/>
            <a:ext cx="1600200" cy="0"/>
          </a:xfrm>
          <a:prstGeom prst="line">
            <a:avLst/>
          </a:prstGeom>
          <a:noFill/>
          <a:ln w="28575">
            <a:solidFill>
              <a:schemeClr val="tx1"/>
            </a:solidFill>
            <a:round/>
            <a:headEnd/>
            <a:tailEnd type="arrow" w="med" len="med"/>
          </a:ln>
        </p:spPr>
        <p:txBody>
          <a:bodyPr wrap="none" anchor="ctr"/>
          <a:lstStyle/>
          <a:p>
            <a:endParaRPr lang="ar-EG"/>
          </a:p>
        </p:txBody>
      </p:sp>
      <p:sp>
        <p:nvSpPr>
          <p:cNvPr id="255003" name="Text Box 27"/>
          <p:cNvSpPr txBox="1">
            <a:spLocks noChangeArrowheads="1"/>
          </p:cNvSpPr>
          <p:nvPr/>
        </p:nvSpPr>
        <p:spPr bwMode="auto">
          <a:xfrm>
            <a:off x="4419600" y="5029200"/>
            <a:ext cx="1062038" cy="304800"/>
          </a:xfrm>
          <a:prstGeom prst="rect">
            <a:avLst/>
          </a:prstGeom>
          <a:noFill/>
          <a:ln w="9525">
            <a:noFill/>
            <a:miter lim="800000"/>
            <a:headEnd/>
            <a:tailEnd/>
          </a:ln>
        </p:spPr>
        <p:txBody>
          <a:bodyPr wrap="none">
            <a:spAutoFit/>
          </a:bodyPr>
          <a:lstStyle/>
          <a:p>
            <a:r>
              <a:rPr lang="en-US" sz="1400">
                <a:latin typeface="Helvetica" charset="0"/>
              </a:rPr>
              <a:t>Harvest Ab</a:t>
            </a:r>
          </a:p>
        </p:txBody>
      </p:sp>
      <p:sp>
        <p:nvSpPr>
          <p:cNvPr id="255004" name="Text Box 28"/>
          <p:cNvSpPr txBox="1">
            <a:spLocks noChangeArrowheads="1"/>
          </p:cNvSpPr>
          <p:nvPr/>
        </p:nvSpPr>
        <p:spPr bwMode="auto">
          <a:xfrm>
            <a:off x="5867400" y="5221288"/>
            <a:ext cx="2457450" cy="366712"/>
          </a:xfrm>
          <a:prstGeom prst="rect">
            <a:avLst/>
          </a:prstGeom>
          <a:noFill/>
          <a:ln w="9525">
            <a:noFill/>
            <a:miter lim="800000"/>
            <a:headEnd/>
            <a:tailEnd/>
          </a:ln>
        </p:spPr>
        <p:txBody>
          <a:bodyPr wrap="none">
            <a:spAutoFit/>
          </a:bodyPr>
          <a:lstStyle/>
          <a:p>
            <a:r>
              <a:rPr lang="en-US" sz="1800">
                <a:latin typeface="Helvetica" charset="0"/>
              </a:rPr>
              <a:t>Monoclonal antibodies</a:t>
            </a:r>
          </a:p>
        </p:txBody>
      </p:sp>
      <p:pic>
        <p:nvPicPr>
          <p:cNvPr id="255005" name="Picture 29"/>
          <p:cNvPicPr>
            <a:picLocks noChangeAspect="1" noChangeArrowheads="1"/>
          </p:cNvPicPr>
          <p:nvPr/>
        </p:nvPicPr>
        <p:blipFill>
          <a:blip r:embed="rId3"/>
          <a:srcRect/>
          <a:stretch>
            <a:fillRect/>
          </a:stretch>
        </p:blipFill>
        <p:spPr bwMode="auto">
          <a:xfrm>
            <a:off x="1752600" y="5257800"/>
            <a:ext cx="419100" cy="406400"/>
          </a:xfrm>
          <a:prstGeom prst="rect">
            <a:avLst/>
          </a:prstGeom>
          <a:noFill/>
          <a:ln w="9525">
            <a:noFill/>
            <a:miter lim="800000"/>
            <a:headEnd/>
            <a:tailEnd/>
          </a:ln>
        </p:spPr>
      </p:pic>
      <p:pic>
        <p:nvPicPr>
          <p:cNvPr id="255006" name="Picture 30"/>
          <p:cNvPicPr>
            <a:picLocks noChangeAspect="1" noChangeArrowheads="1"/>
          </p:cNvPicPr>
          <p:nvPr/>
        </p:nvPicPr>
        <p:blipFill>
          <a:blip r:embed="rId4"/>
          <a:srcRect/>
          <a:stretch>
            <a:fillRect/>
          </a:stretch>
        </p:blipFill>
        <p:spPr bwMode="auto">
          <a:xfrm>
            <a:off x="5867400" y="4876800"/>
            <a:ext cx="520700" cy="419100"/>
          </a:xfrm>
          <a:prstGeom prst="rect">
            <a:avLst/>
          </a:prstGeom>
          <a:noFill/>
          <a:ln w="9525">
            <a:noFill/>
            <a:miter lim="800000"/>
            <a:headEnd/>
            <a:tailEnd/>
          </a:ln>
        </p:spPr>
      </p:pic>
      <p:pic>
        <p:nvPicPr>
          <p:cNvPr id="255007" name="Picture 31"/>
          <p:cNvPicPr>
            <a:picLocks noChangeAspect="1" noChangeArrowheads="1"/>
          </p:cNvPicPr>
          <p:nvPr/>
        </p:nvPicPr>
        <p:blipFill>
          <a:blip r:embed="rId4"/>
          <a:srcRect/>
          <a:stretch>
            <a:fillRect/>
          </a:stretch>
        </p:blipFill>
        <p:spPr bwMode="auto">
          <a:xfrm>
            <a:off x="6324600" y="4800600"/>
            <a:ext cx="520700" cy="419100"/>
          </a:xfrm>
          <a:prstGeom prst="rect">
            <a:avLst/>
          </a:prstGeom>
          <a:noFill/>
          <a:ln w="9525">
            <a:noFill/>
            <a:miter lim="800000"/>
            <a:headEnd/>
            <a:tailEnd/>
          </a:ln>
        </p:spPr>
      </p:pic>
      <p:pic>
        <p:nvPicPr>
          <p:cNvPr id="255008" name="Picture 32"/>
          <p:cNvPicPr>
            <a:picLocks noChangeAspect="1" noChangeArrowheads="1"/>
          </p:cNvPicPr>
          <p:nvPr/>
        </p:nvPicPr>
        <p:blipFill>
          <a:blip r:embed="rId4"/>
          <a:srcRect/>
          <a:stretch>
            <a:fillRect/>
          </a:stretch>
        </p:blipFill>
        <p:spPr bwMode="auto">
          <a:xfrm>
            <a:off x="6705600" y="4876800"/>
            <a:ext cx="520700" cy="419100"/>
          </a:xfrm>
          <a:prstGeom prst="rect">
            <a:avLst/>
          </a:prstGeom>
          <a:noFill/>
          <a:ln w="9525">
            <a:noFill/>
            <a:miter lim="800000"/>
            <a:headEnd/>
            <a:tailEnd/>
          </a:ln>
        </p:spPr>
      </p:pic>
      <p:pic>
        <p:nvPicPr>
          <p:cNvPr id="255009" name="Picture 33"/>
          <p:cNvPicPr>
            <a:picLocks noChangeAspect="1" noChangeArrowheads="1"/>
          </p:cNvPicPr>
          <p:nvPr/>
        </p:nvPicPr>
        <p:blipFill>
          <a:blip r:embed="rId4"/>
          <a:srcRect/>
          <a:stretch>
            <a:fillRect/>
          </a:stretch>
        </p:blipFill>
        <p:spPr bwMode="auto">
          <a:xfrm>
            <a:off x="7086600" y="4724400"/>
            <a:ext cx="520700" cy="419100"/>
          </a:xfrm>
          <a:prstGeom prst="rect">
            <a:avLst/>
          </a:prstGeom>
          <a:noFill/>
          <a:ln w="9525">
            <a:noFill/>
            <a:miter lim="800000"/>
            <a:headEnd/>
            <a:tailEnd/>
          </a:ln>
        </p:spPr>
      </p:pic>
      <p:pic>
        <p:nvPicPr>
          <p:cNvPr id="255010" name="Picture 34"/>
          <p:cNvPicPr>
            <a:picLocks noChangeAspect="1" noChangeArrowheads="1"/>
          </p:cNvPicPr>
          <p:nvPr/>
        </p:nvPicPr>
        <p:blipFill>
          <a:blip r:embed="rId4"/>
          <a:srcRect/>
          <a:stretch>
            <a:fillRect/>
          </a:stretch>
        </p:blipFill>
        <p:spPr bwMode="auto">
          <a:xfrm>
            <a:off x="7543800" y="4876800"/>
            <a:ext cx="520700" cy="419100"/>
          </a:xfrm>
          <a:prstGeom prst="rect">
            <a:avLst/>
          </a:prstGeom>
          <a:noFill/>
          <a:ln w="9525">
            <a:noFill/>
            <a:miter lim="800000"/>
            <a:headEnd/>
            <a:tailEnd/>
          </a:ln>
        </p:spPr>
      </p:pic>
      <p:pic>
        <p:nvPicPr>
          <p:cNvPr id="255011" name="Picture 35"/>
          <p:cNvPicPr>
            <a:picLocks noChangeAspect="1" noChangeArrowheads="1"/>
          </p:cNvPicPr>
          <p:nvPr/>
        </p:nvPicPr>
        <p:blipFill>
          <a:blip r:embed="rId4"/>
          <a:srcRect/>
          <a:stretch>
            <a:fillRect/>
          </a:stretch>
        </p:blipFill>
        <p:spPr bwMode="auto">
          <a:xfrm>
            <a:off x="8077200" y="4800600"/>
            <a:ext cx="520700" cy="419100"/>
          </a:xfrm>
          <a:prstGeom prst="rect">
            <a:avLst/>
          </a:prstGeom>
          <a:noFill/>
          <a:ln w="9525">
            <a:noFill/>
            <a:miter lim="800000"/>
            <a:headEnd/>
            <a:tailEnd/>
          </a:ln>
        </p:spPr>
      </p:pic>
      <p:pic>
        <p:nvPicPr>
          <p:cNvPr id="255012" name="Picture 36"/>
          <p:cNvPicPr>
            <a:picLocks noChangeAspect="1" noChangeArrowheads="1"/>
          </p:cNvPicPr>
          <p:nvPr/>
        </p:nvPicPr>
        <p:blipFill>
          <a:blip r:embed="rId4"/>
          <a:srcRect/>
          <a:stretch>
            <a:fillRect/>
          </a:stretch>
        </p:blipFill>
        <p:spPr bwMode="auto">
          <a:xfrm>
            <a:off x="5867400" y="5638800"/>
            <a:ext cx="520700" cy="419100"/>
          </a:xfrm>
          <a:prstGeom prst="rect">
            <a:avLst/>
          </a:prstGeom>
          <a:noFill/>
          <a:ln w="9525">
            <a:noFill/>
            <a:miter lim="800000"/>
            <a:headEnd/>
            <a:tailEnd/>
          </a:ln>
        </p:spPr>
      </p:pic>
      <p:pic>
        <p:nvPicPr>
          <p:cNvPr id="255013" name="Picture 37"/>
          <p:cNvPicPr>
            <a:picLocks noChangeAspect="1" noChangeArrowheads="1"/>
          </p:cNvPicPr>
          <p:nvPr/>
        </p:nvPicPr>
        <p:blipFill>
          <a:blip r:embed="rId4"/>
          <a:srcRect/>
          <a:stretch>
            <a:fillRect/>
          </a:stretch>
        </p:blipFill>
        <p:spPr bwMode="auto">
          <a:xfrm>
            <a:off x="6324600" y="5486400"/>
            <a:ext cx="520700" cy="419100"/>
          </a:xfrm>
          <a:prstGeom prst="rect">
            <a:avLst/>
          </a:prstGeom>
          <a:noFill/>
          <a:ln w="9525">
            <a:noFill/>
            <a:miter lim="800000"/>
            <a:headEnd/>
            <a:tailEnd/>
          </a:ln>
        </p:spPr>
      </p:pic>
      <p:pic>
        <p:nvPicPr>
          <p:cNvPr id="255014" name="Picture 38"/>
          <p:cNvPicPr>
            <a:picLocks noChangeAspect="1" noChangeArrowheads="1"/>
          </p:cNvPicPr>
          <p:nvPr/>
        </p:nvPicPr>
        <p:blipFill>
          <a:blip r:embed="rId4"/>
          <a:srcRect/>
          <a:stretch>
            <a:fillRect/>
          </a:stretch>
        </p:blipFill>
        <p:spPr bwMode="auto">
          <a:xfrm>
            <a:off x="6629400" y="5715000"/>
            <a:ext cx="520700" cy="419100"/>
          </a:xfrm>
          <a:prstGeom prst="rect">
            <a:avLst/>
          </a:prstGeom>
          <a:noFill/>
          <a:ln w="9525">
            <a:noFill/>
            <a:miter lim="800000"/>
            <a:headEnd/>
            <a:tailEnd/>
          </a:ln>
        </p:spPr>
      </p:pic>
      <p:pic>
        <p:nvPicPr>
          <p:cNvPr id="255015" name="Picture 39"/>
          <p:cNvPicPr>
            <a:picLocks noChangeAspect="1" noChangeArrowheads="1"/>
          </p:cNvPicPr>
          <p:nvPr/>
        </p:nvPicPr>
        <p:blipFill>
          <a:blip r:embed="rId4"/>
          <a:srcRect/>
          <a:stretch>
            <a:fillRect/>
          </a:stretch>
        </p:blipFill>
        <p:spPr bwMode="auto">
          <a:xfrm>
            <a:off x="7086600" y="5562600"/>
            <a:ext cx="520700" cy="419100"/>
          </a:xfrm>
          <a:prstGeom prst="rect">
            <a:avLst/>
          </a:prstGeom>
          <a:noFill/>
          <a:ln w="9525">
            <a:noFill/>
            <a:miter lim="800000"/>
            <a:headEnd/>
            <a:tailEnd/>
          </a:ln>
        </p:spPr>
      </p:pic>
      <p:pic>
        <p:nvPicPr>
          <p:cNvPr id="255016" name="Picture 40"/>
          <p:cNvPicPr>
            <a:picLocks noChangeAspect="1" noChangeArrowheads="1"/>
          </p:cNvPicPr>
          <p:nvPr/>
        </p:nvPicPr>
        <p:blipFill>
          <a:blip r:embed="rId4"/>
          <a:srcRect/>
          <a:stretch>
            <a:fillRect/>
          </a:stretch>
        </p:blipFill>
        <p:spPr bwMode="auto">
          <a:xfrm>
            <a:off x="7467600" y="5867400"/>
            <a:ext cx="520700" cy="419100"/>
          </a:xfrm>
          <a:prstGeom prst="rect">
            <a:avLst/>
          </a:prstGeom>
          <a:noFill/>
          <a:ln w="9525">
            <a:noFill/>
            <a:miter lim="800000"/>
            <a:headEnd/>
            <a:tailEnd/>
          </a:ln>
        </p:spPr>
      </p:pic>
      <p:pic>
        <p:nvPicPr>
          <p:cNvPr id="255017" name="Picture 41"/>
          <p:cNvPicPr>
            <a:picLocks noChangeAspect="1" noChangeArrowheads="1"/>
          </p:cNvPicPr>
          <p:nvPr/>
        </p:nvPicPr>
        <p:blipFill>
          <a:blip r:embed="rId4"/>
          <a:srcRect/>
          <a:stretch>
            <a:fillRect/>
          </a:stretch>
        </p:blipFill>
        <p:spPr bwMode="auto">
          <a:xfrm>
            <a:off x="7848600" y="5562600"/>
            <a:ext cx="520700" cy="419100"/>
          </a:xfrm>
          <a:prstGeom prst="rect">
            <a:avLst/>
          </a:prstGeom>
          <a:noFill/>
          <a:ln w="9525">
            <a:noFill/>
            <a:miter lim="800000"/>
            <a:headEnd/>
            <a:tailEnd/>
          </a:ln>
        </p:spPr>
      </p:pic>
      <p:pic>
        <p:nvPicPr>
          <p:cNvPr id="255018" name="Picture 42"/>
          <p:cNvPicPr>
            <a:picLocks noChangeAspect="1" noChangeArrowheads="1"/>
          </p:cNvPicPr>
          <p:nvPr/>
        </p:nvPicPr>
        <p:blipFill>
          <a:blip r:embed="rId4"/>
          <a:srcRect/>
          <a:stretch>
            <a:fillRect/>
          </a:stretch>
        </p:blipFill>
        <p:spPr bwMode="auto">
          <a:xfrm>
            <a:off x="8382000" y="5334000"/>
            <a:ext cx="520700" cy="419100"/>
          </a:xfrm>
          <a:prstGeom prst="rect">
            <a:avLst/>
          </a:prstGeom>
          <a:noFill/>
          <a:ln w="9525">
            <a:noFill/>
            <a:miter lim="800000"/>
            <a:headEnd/>
            <a:tailEnd/>
          </a:ln>
        </p:spPr>
      </p:pic>
      <p:pic>
        <p:nvPicPr>
          <p:cNvPr id="255019" name="Picture 43"/>
          <p:cNvPicPr>
            <a:picLocks noChangeAspect="1" noChangeArrowheads="1"/>
          </p:cNvPicPr>
          <p:nvPr/>
        </p:nvPicPr>
        <p:blipFill>
          <a:blip r:embed="rId4"/>
          <a:srcRect/>
          <a:stretch>
            <a:fillRect/>
          </a:stretch>
        </p:blipFill>
        <p:spPr bwMode="auto">
          <a:xfrm>
            <a:off x="6019800" y="4419600"/>
            <a:ext cx="520700" cy="419100"/>
          </a:xfrm>
          <a:prstGeom prst="rect">
            <a:avLst/>
          </a:prstGeom>
          <a:noFill/>
          <a:ln w="9525">
            <a:noFill/>
            <a:miter lim="800000"/>
            <a:headEnd/>
            <a:tailEnd/>
          </a:ln>
        </p:spPr>
      </p:pic>
      <p:pic>
        <p:nvPicPr>
          <p:cNvPr id="255020" name="Picture 44"/>
          <p:cNvPicPr>
            <a:picLocks noChangeAspect="1" noChangeArrowheads="1"/>
          </p:cNvPicPr>
          <p:nvPr/>
        </p:nvPicPr>
        <p:blipFill>
          <a:blip r:embed="rId4"/>
          <a:srcRect/>
          <a:stretch>
            <a:fillRect/>
          </a:stretch>
        </p:blipFill>
        <p:spPr bwMode="auto">
          <a:xfrm>
            <a:off x="6629400" y="4343400"/>
            <a:ext cx="520700" cy="419100"/>
          </a:xfrm>
          <a:prstGeom prst="rect">
            <a:avLst/>
          </a:prstGeom>
          <a:noFill/>
          <a:ln w="9525">
            <a:noFill/>
            <a:miter lim="800000"/>
            <a:headEnd/>
            <a:tailEnd/>
          </a:ln>
        </p:spPr>
      </p:pic>
      <p:pic>
        <p:nvPicPr>
          <p:cNvPr id="255021" name="Picture 45"/>
          <p:cNvPicPr>
            <a:picLocks noChangeAspect="1" noChangeArrowheads="1"/>
          </p:cNvPicPr>
          <p:nvPr/>
        </p:nvPicPr>
        <p:blipFill>
          <a:blip r:embed="rId4"/>
          <a:srcRect/>
          <a:stretch>
            <a:fillRect/>
          </a:stretch>
        </p:blipFill>
        <p:spPr bwMode="auto">
          <a:xfrm>
            <a:off x="7543800" y="4495800"/>
            <a:ext cx="520700" cy="419100"/>
          </a:xfrm>
          <a:prstGeom prst="rect">
            <a:avLst/>
          </a:prstGeom>
          <a:noFill/>
          <a:ln w="9525">
            <a:noFill/>
            <a:miter lim="800000"/>
            <a:headEnd/>
            <a:tailEnd/>
          </a:ln>
        </p:spPr>
      </p:pic>
      <p:pic>
        <p:nvPicPr>
          <p:cNvPr id="255022" name="Picture 46"/>
          <p:cNvPicPr>
            <a:picLocks noChangeAspect="1" noChangeArrowheads="1"/>
          </p:cNvPicPr>
          <p:nvPr/>
        </p:nvPicPr>
        <p:blipFill>
          <a:blip r:embed="rId4"/>
          <a:srcRect/>
          <a:stretch>
            <a:fillRect/>
          </a:stretch>
        </p:blipFill>
        <p:spPr bwMode="auto">
          <a:xfrm>
            <a:off x="7010400" y="6019800"/>
            <a:ext cx="520700" cy="419100"/>
          </a:xfrm>
          <a:prstGeom prst="rect">
            <a:avLst/>
          </a:prstGeom>
          <a:noFill/>
          <a:ln w="9525">
            <a:noFill/>
            <a:miter lim="800000"/>
            <a:headEnd/>
            <a:tailEnd/>
          </a:ln>
        </p:spPr>
      </p:pic>
      <p:pic>
        <p:nvPicPr>
          <p:cNvPr id="255023" name="Picture 47"/>
          <p:cNvPicPr>
            <a:picLocks noChangeAspect="1" noChangeArrowheads="1"/>
          </p:cNvPicPr>
          <p:nvPr/>
        </p:nvPicPr>
        <p:blipFill>
          <a:blip r:embed="rId4"/>
          <a:srcRect/>
          <a:stretch>
            <a:fillRect/>
          </a:stretch>
        </p:blipFill>
        <p:spPr bwMode="auto">
          <a:xfrm>
            <a:off x="6248400" y="5943600"/>
            <a:ext cx="520700" cy="419100"/>
          </a:xfrm>
          <a:prstGeom prst="rect">
            <a:avLst/>
          </a:prstGeom>
          <a:noFill/>
          <a:ln w="9525">
            <a:noFill/>
            <a:miter lim="800000"/>
            <a:headEnd/>
            <a:tailEnd/>
          </a:ln>
        </p:spPr>
      </p:pic>
      <p:pic>
        <p:nvPicPr>
          <p:cNvPr id="255024" name="Picture 48"/>
          <p:cNvPicPr>
            <a:picLocks noChangeAspect="1" noChangeArrowheads="1"/>
          </p:cNvPicPr>
          <p:nvPr/>
        </p:nvPicPr>
        <p:blipFill>
          <a:blip r:embed="rId4"/>
          <a:srcRect/>
          <a:stretch>
            <a:fillRect/>
          </a:stretch>
        </p:blipFill>
        <p:spPr bwMode="auto">
          <a:xfrm>
            <a:off x="8153400" y="5791200"/>
            <a:ext cx="520700" cy="419100"/>
          </a:xfrm>
          <a:prstGeom prst="rect">
            <a:avLst/>
          </a:prstGeom>
          <a:noFill/>
          <a:ln w="9525">
            <a:noFill/>
            <a:miter lim="800000"/>
            <a:headEnd/>
            <a:tailEnd/>
          </a:ln>
        </p:spPr>
      </p:pic>
      <p:pic>
        <p:nvPicPr>
          <p:cNvPr id="255025" name="Picture 49"/>
          <p:cNvPicPr>
            <a:picLocks noChangeAspect="1" noChangeArrowheads="1"/>
          </p:cNvPicPr>
          <p:nvPr/>
        </p:nvPicPr>
        <p:blipFill>
          <a:blip r:embed="rId4"/>
          <a:srcRect/>
          <a:stretch>
            <a:fillRect/>
          </a:stretch>
        </p:blipFill>
        <p:spPr bwMode="auto">
          <a:xfrm>
            <a:off x="7010400" y="4267200"/>
            <a:ext cx="520700" cy="419100"/>
          </a:xfrm>
          <a:prstGeom prst="rect">
            <a:avLst/>
          </a:prstGeom>
          <a:noFill/>
          <a:ln w="9525">
            <a:noFill/>
            <a:miter lim="800000"/>
            <a:headEnd/>
            <a:tailEnd/>
          </a:ln>
        </p:spPr>
      </p:pic>
      <p:pic>
        <p:nvPicPr>
          <p:cNvPr id="255026" name="Picture 50"/>
          <p:cNvPicPr>
            <a:picLocks noChangeAspect="1" noChangeArrowheads="1"/>
          </p:cNvPicPr>
          <p:nvPr/>
        </p:nvPicPr>
        <p:blipFill>
          <a:blip r:embed="rId4"/>
          <a:srcRect/>
          <a:stretch>
            <a:fillRect/>
          </a:stretch>
        </p:blipFill>
        <p:spPr bwMode="auto">
          <a:xfrm>
            <a:off x="8077200" y="4267200"/>
            <a:ext cx="520700" cy="419100"/>
          </a:xfrm>
          <a:prstGeom prst="rect">
            <a:avLst/>
          </a:prstGeom>
          <a:noFill/>
          <a:ln w="9525">
            <a:noFill/>
            <a:miter lim="800000"/>
            <a:headEnd/>
            <a:tailEnd/>
          </a:ln>
        </p:spPr>
      </p:pic>
      <p:pic>
        <p:nvPicPr>
          <p:cNvPr id="255027" name="Picture 51"/>
          <p:cNvPicPr>
            <a:picLocks noChangeAspect="1" noChangeArrowheads="1"/>
          </p:cNvPicPr>
          <p:nvPr/>
        </p:nvPicPr>
        <p:blipFill>
          <a:blip r:embed="rId4"/>
          <a:srcRect/>
          <a:stretch>
            <a:fillRect/>
          </a:stretch>
        </p:blipFill>
        <p:spPr bwMode="auto">
          <a:xfrm>
            <a:off x="8623300" y="4800600"/>
            <a:ext cx="520700" cy="419100"/>
          </a:xfrm>
          <a:prstGeom prst="rect">
            <a:avLst/>
          </a:prstGeom>
          <a:noFill/>
          <a:ln w="9525">
            <a:noFill/>
            <a:miter lim="800000"/>
            <a:headEnd/>
            <a:tailEnd/>
          </a:ln>
        </p:spPr>
      </p:pic>
      <p:pic>
        <p:nvPicPr>
          <p:cNvPr id="255028" name="Picture 52"/>
          <p:cNvPicPr>
            <a:picLocks noChangeAspect="1" noChangeArrowheads="1"/>
          </p:cNvPicPr>
          <p:nvPr/>
        </p:nvPicPr>
        <p:blipFill>
          <a:blip r:embed="rId3"/>
          <a:srcRect/>
          <a:stretch>
            <a:fillRect/>
          </a:stretch>
        </p:blipFill>
        <p:spPr bwMode="auto">
          <a:xfrm>
            <a:off x="2667000" y="4953000"/>
            <a:ext cx="419100" cy="406400"/>
          </a:xfrm>
          <a:prstGeom prst="rect">
            <a:avLst/>
          </a:prstGeom>
          <a:noFill/>
          <a:ln w="9525">
            <a:noFill/>
            <a:miter lim="800000"/>
            <a:headEnd/>
            <a:tailEnd/>
          </a:ln>
        </p:spPr>
      </p:pic>
      <p:pic>
        <p:nvPicPr>
          <p:cNvPr id="255029" name="Picture 53"/>
          <p:cNvPicPr>
            <a:picLocks noChangeAspect="1" noChangeArrowheads="1"/>
          </p:cNvPicPr>
          <p:nvPr/>
        </p:nvPicPr>
        <p:blipFill>
          <a:blip r:embed="rId5"/>
          <a:srcRect/>
          <a:stretch>
            <a:fillRect/>
          </a:stretch>
        </p:blipFill>
        <p:spPr bwMode="auto">
          <a:xfrm>
            <a:off x="3276600" y="1524000"/>
            <a:ext cx="482600" cy="520700"/>
          </a:xfrm>
          <a:prstGeom prst="rect">
            <a:avLst/>
          </a:prstGeom>
          <a:noFill/>
          <a:ln w="9525">
            <a:noFill/>
            <a:miter lim="800000"/>
            <a:headEnd/>
            <a:tailEnd/>
          </a:ln>
        </p:spPr>
      </p:pic>
      <p:pic>
        <p:nvPicPr>
          <p:cNvPr id="255030" name="Picture 54"/>
          <p:cNvPicPr>
            <a:picLocks noChangeAspect="1" noChangeArrowheads="1"/>
          </p:cNvPicPr>
          <p:nvPr/>
        </p:nvPicPr>
        <p:blipFill>
          <a:blip r:embed="rId6"/>
          <a:srcRect/>
          <a:stretch>
            <a:fillRect/>
          </a:stretch>
        </p:blipFill>
        <p:spPr bwMode="auto">
          <a:xfrm>
            <a:off x="4003675" y="3081338"/>
            <a:ext cx="660400" cy="190500"/>
          </a:xfrm>
          <a:prstGeom prst="rect">
            <a:avLst/>
          </a:prstGeom>
          <a:noFill/>
          <a:ln w="9525">
            <a:noFill/>
            <a:miter lim="800000"/>
            <a:headEnd/>
            <a:tailEnd/>
          </a:ln>
        </p:spPr>
      </p:pic>
      <p:pic>
        <p:nvPicPr>
          <p:cNvPr id="255031" name="Picture 55"/>
          <p:cNvPicPr>
            <a:picLocks noChangeAspect="1" noChangeArrowheads="1"/>
          </p:cNvPicPr>
          <p:nvPr/>
        </p:nvPicPr>
        <p:blipFill>
          <a:blip r:embed="rId5"/>
          <a:srcRect/>
          <a:stretch>
            <a:fillRect/>
          </a:stretch>
        </p:blipFill>
        <p:spPr bwMode="auto">
          <a:xfrm>
            <a:off x="4408488" y="1295400"/>
            <a:ext cx="482600" cy="520700"/>
          </a:xfrm>
          <a:prstGeom prst="rect">
            <a:avLst/>
          </a:prstGeom>
          <a:noFill/>
          <a:ln w="9525">
            <a:noFill/>
            <a:miter lim="800000"/>
            <a:headEnd/>
            <a:tailEnd/>
          </a:ln>
        </p:spPr>
      </p:pic>
      <p:pic>
        <p:nvPicPr>
          <p:cNvPr id="255032" name="Picture 56"/>
          <p:cNvPicPr>
            <a:picLocks noChangeAspect="1" noChangeArrowheads="1"/>
          </p:cNvPicPr>
          <p:nvPr/>
        </p:nvPicPr>
        <p:blipFill>
          <a:blip r:embed="rId5"/>
          <a:srcRect/>
          <a:stretch>
            <a:fillRect/>
          </a:stretch>
        </p:blipFill>
        <p:spPr bwMode="auto">
          <a:xfrm>
            <a:off x="4713288" y="1752600"/>
            <a:ext cx="482600" cy="520700"/>
          </a:xfrm>
          <a:prstGeom prst="rect">
            <a:avLst/>
          </a:prstGeom>
          <a:noFill/>
          <a:ln w="9525">
            <a:noFill/>
            <a:miter lim="800000"/>
            <a:headEnd/>
            <a:tailEnd/>
          </a:ln>
        </p:spPr>
      </p:pic>
      <p:pic>
        <p:nvPicPr>
          <p:cNvPr id="255033" name="Picture 57"/>
          <p:cNvPicPr>
            <a:picLocks noChangeAspect="1" noChangeArrowheads="1"/>
          </p:cNvPicPr>
          <p:nvPr/>
        </p:nvPicPr>
        <p:blipFill>
          <a:blip r:embed="rId5"/>
          <a:srcRect/>
          <a:stretch>
            <a:fillRect/>
          </a:stretch>
        </p:blipFill>
        <p:spPr bwMode="auto">
          <a:xfrm>
            <a:off x="5094288" y="1295400"/>
            <a:ext cx="482600" cy="520700"/>
          </a:xfrm>
          <a:prstGeom prst="rect">
            <a:avLst/>
          </a:prstGeom>
          <a:noFill/>
          <a:ln w="9525">
            <a:noFill/>
            <a:miter lim="800000"/>
            <a:headEnd/>
            <a:tailEnd/>
          </a:ln>
        </p:spPr>
      </p:pic>
      <p:pic>
        <p:nvPicPr>
          <p:cNvPr id="255034" name="Picture 58"/>
          <p:cNvPicPr>
            <a:picLocks noChangeAspect="1" noChangeArrowheads="1"/>
          </p:cNvPicPr>
          <p:nvPr/>
        </p:nvPicPr>
        <p:blipFill>
          <a:blip r:embed="rId5"/>
          <a:srcRect/>
          <a:stretch>
            <a:fillRect/>
          </a:stretch>
        </p:blipFill>
        <p:spPr bwMode="auto">
          <a:xfrm>
            <a:off x="5475288" y="1752600"/>
            <a:ext cx="482600" cy="520700"/>
          </a:xfrm>
          <a:prstGeom prst="rect">
            <a:avLst/>
          </a:prstGeom>
          <a:noFill/>
          <a:ln w="9525">
            <a:noFill/>
            <a:miter lim="800000"/>
            <a:headEnd/>
            <a:tailEnd/>
          </a:ln>
        </p:spPr>
      </p:pic>
      <p:pic>
        <p:nvPicPr>
          <p:cNvPr id="255035" name="Picture 59"/>
          <p:cNvPicPr>
            <a:picLocks noChangeAspect="1" noChangeArrowheads="1"/>
          </p:cNvPicPr>
          <p:nvPr/>
        </p:nvPicPr>
        <p:blipFill>
          <a:blip r:embed="rId5"/>
          <a:srcRect/>
          <a:stretch>
            <a:fillRect/>
          </a:stretch>
        </p:blipFill>
        <p:spPr bwMode="auto">
          <a:xfrm>
            <a:off x="5627688" y="1219200"/>
            <a:ext cx="482600" cy="520700"/>
          </a:xfrm>
          <a:prstGeom prst="rect">
            <a:avLst/>
          </a:prstGeom>
          <a:noFill/>
          <a:ln w="9525">
            <a:noFill/>
            <a:miter lim="800000"/>
            <a:headEnd/>
            <a:tailEnd/>
          </a:ln>
        </p:spPr>
      </p:pic>
      <p:pic>
        <p:nvPicPr>
          <p:cNvPr id="255036" name="Picture 60"/>
          <p:cNvPicPr>
            <a:picLocks noChangeAspect="1" noChangeArrowheads="1"/>
          </p:cNvPicPr>
          <p:nvPr/>
        </p:nvPicPr>
        <p:blipFill>
          <a:blip r:embed="rId5"/>
          <a:srcRect/>
          <a:stretch>
            <a:fillRect/>
          </a:stretch>
        </p:blipFill>
        <p:spPr bwMode="auto">
          <a:xfrm>
            <a:off x="6008688" y="1676400"/>
            <a:ext cx="482600" cy="520700"/>
          </a:xfrm>
          <a:prstGeom prst="rect">
            <a:avLst/>
          </a:prstGeom>
          <a:noFill/>
          <a:ln w="9525">
            <a:noFill/>
            <a:miter lim="800000"/>
            <a:headEnd/>
            <a:tailEnd/>
          </a:ln>
        </p:spPr>
      </p:pic>
      <p:pic>
        <p:nvPicPr>
          <p:cNvPr id="255037" name="Picture 61"/>
          <p:cNvPicPr>
            <a:picLocks noChangeAspect="1" noChangeArrowheads="1"/>
          </p:cNvPicPr>
          <p:nvPr/>
        </p:nvPicPr>
        <p:blipFill>
          <a:blip r:embed="rId5"/>
          <a:srcRect/>
          <a:stretch>
            <a:fillRect/>
          </a:stretch>
        </p:blipFill>
        <p:spPr bwMode="auto">
          <a:xfrm>
            <a:off x="6313488" y="1143000"/>
            <a:ext cx="482600" cy="520700"/>
          </a:xfrm>
          <a:prstGeom prst="rect">
            <a:avLst/>
          </a:prstGeom>
          <a:noFill/>
          <a:ln w="9525">
            <a:noFill/>
            <a:miter lim="800000"/>
            <a:headEnd/>
            <a:tailEnd/>
          </a:ln>
        </p:spPr>
      </p:pic>
      <p:pic>
        <p:nvPicPr>
          <p:cNvPr id="255038" name="Picture 62"/>
          <p:cNvPicPr>
            <a:picLocks noChangeAspect="1" noChangeArrowheads="1"/>
          </p:cNvPicPr>
          <p:nvPr/>
        </p:nvPicPr>
        <p:blipFill>
          <a:blip r:embed="rId5"/>
          <a:srcRect/>
          <a:stretch>
            <a:fillRect/>
          </a:stretch>
        </p:blipFill>
        <p:spPr bwMode="auto">
          <a:xfrm>
            <a:off x="6542088" y="1676400"/>
            <a:ext cx="482600" cy="520700"/>
          </a:xfrm>
          <a:prstGeom prst="rect">
            <a:avLst/>
          </a:prstGeom>
          <a:noFill/>
          <a:ln w="9525">
            <a:noFill/>
            <a:miter lim="800000"/>
            <a:headEnd/>
            <a:tailEnd/>
          </a:ln>
        </p:spPr>
      </p:pic>
      <p:sp>
        <p:nvSpPr>
          <p:cNvPr id="255039" name="Text Box 63"/>
          <p:cNvSpPr txBox="1">
            <a:spLocks noChangeArrowheads="1"/>
          </p:cNvSpPr>
          <p:nvPr/>
        </p:nvSpPr>
        <p:spPr bwMode="auto">
          <a:xfrm>
            <a:off x="1600200" y="1600200"/>
            <a:ext cx="1631950" cy="366713"/>
          </a:xfrm>
          <a:prstGeom prst="rect">
            <a:avLst/>
          </a:prstGeom>
          <a:noFill/>
          <a:ln w="9525">
            <a:noFill/>
            <a:miter lim="800000"/>
            <a:headEnd/>
            <a:tailEnd/>
          </a:ln>
        </p:spPr>
        <p:txBody>
          <a:bodyPr wrap="none">
            <a:spAutoFit/>
          </a:bodyPr>
          <a:lstStyle/>
          <a:p>
            <a:r>
              <a:rPr lang="en-US" sz="1800">
                <a:latin typeface="Helvetica" charset="0"/>
              </a:rPr>
              <a:t>Myeloma cells</a:t>
            </a:r>
          </a:p>
        </p:txBody>
      </p:sp>
      <p:sp>
        <p:nvSpPr>
          <p:cNvPr id="255040" name="Text Box 64"/>
          <p:cNvSpPr txBox="1">
            <a:spLocks noChangeArrowheads="1"/>
          </p:cNvSpPr>
          <p:nvPr/>
        </p:nvSpPr>
        <p:spPr bwMode="auto">
          <a:xfrm>
            <a:off x="7086600" y="1295400"/>
            <a:ext cx="2057400" cy="1069975"/>
          </a:xfrm>
          <a:prstGeom prst="rect">
            <a:avLst/>
          </a:prstGeom>
          <a:noFill/>
          <a:ln w="9525">
            <a:noFill/>
            <a:miter lim="800000"/>
            <a:headEnd/>
            <a:tailEnd/>
          </a:ln>
        </p:spPr>
        <p:txBody>
          <a:bodyPr>
            <a:spAutoFit/>
          </a:bodyPr>
          <a:lstStyle/>
          <a:p>
            <a:r>
              <a:rPr lang="en-US" sz="1600">
                <a:latin typeface="Helvetica" charset="0"/>
              </a:rPr>
              <a:t>Grow indefinitely in cell culture but don't secrete the desired antibody</a:t>
            </a:r>
          </a:p>
        </p:txBody>
      </p:sp>
      <p:sp>
        <p:nvSpPr>
          <p:cNvPr id="255041" name="Line 65"/>
          <p:cNvSpPr>
            <a:spLocks noChangeShapeType="1"/>
          </p:cNvSpPr>
          <p:nvPr/>
        </p:nvSpPr>
        <p:spPr bwMode="auto">
          <a:xfrm flipH="1">
            <a:off x="1295400" y="1828800"/>
            <a:ext cx="304800" cy="0"/>
          </a:xfrm>
          <a:prstGeom prst="line">
            <a:avLst/>
          </a:prstGeom>
          <a:noFill/>
          <a:ln w="38100">
            <a:solidFill>
              <a:srgbClr val="ED181E"/>
            </a:solidFill>
            <a:round/>
            <a:headEnd/>
            <a:tailEnd/>
          </a:ln>
        </p:spPr>
        <p:txBody>
          <a:bodyPr wrap="none" anchor="ctr"/>
          <a:lstStyle/>
          <a:p>
            <a:endParaRPr lang="ar-EG"/>
          </a:p>
        </p:txBody>
      </p:sp>
      <p:sp>
        <p:nvSpPr>
          <p:cNvPr id="255042" name="Line 66"/>
          <p:cNvSpPr>
            <a:spLocks noChangeShapeType="1"/>
          </p:cNvSpPr>
          <p:nvPr/>
        </p:nvSpPr>
        <p:spPr bwMode="auto">
          <a:xfrm flipV="1">
            <a:off x="1295400" y="685800"/>
            <a:ext cx="0" cy="1143000"/>
          </a:xfrm>
          <a:prstGeom prst="line">
            <a:avLst/>
          </a:prstGeom>
          <a:noFill/>
          <a:ln w="38100">
            <a:solidFill>
              <a:srgbClr val="ED181E"/>
            </a:solidFill>
            <a:round/>
            <a:headEnd/>
            <a:tailEnd/>
          </a:ln>
        </p:spPr>
        <p:txBody>
          <a:bodyPr wrap="none" anchor="ctr"/>
          <a:lstStyle/>
          <a:p>
            <a:endParaRPr lang="ar-EG"/>
          </a:p>
        </p:txBody>
      </p:sp>
      <p:sp>
        <p:nvSpPr>
          <p:cNvPr id="255043" name="Line 67"/>
          <p:cNvSpPr>
            <a:spLocks noChangeShapeType="1"/>
          </p:cNvSpPr>
          <p:nvPr/>
        </p:nvSpPr>
        <p:spPr bwMode="auto">
          <a:xfrm flipH="1">
            <a:off x="1295400" y="685800"/>
            <a:ext cx="1447800" cy="0"/>
          </a:xfrm>
          <a:prstGeom prst="line">
            <a:avLst/>
          </a:prstGeom>
          <a:noFill/>
          <a:ln w="38100">
            <a:solidFill>
              <a:srgbClr val="ED181E"/>
            </a:solidFill>
            <a:round/>
            <a:headEnd/>
            <a:tailEnd/>
          </a:ln>
        </p:spPr>
        <p:txBody>
          <a:bodyPr wrap="none" anchor="ctr"/>
          <a:lstStyle/>
          <a:p>
            <a:endParaRPr lang="ar-EG"/>
          </a:p>
        </p:txBody>
      </p:sp>
      <p:sp>
        <p:nvSpPr>
          <p:cNvPr id="255044" name="Line 68"/>
          <p:cNvSpPr>
            <a:spLocks noChangeShapeType="1"/>
          </p:cNvSpPr>
          <p:nvPr/>
        </p:nvSpPr>
        <p:spPr bwMode="auto">
          <a:xfrm flipH="1">
            <a:off x="838200" y="1219200"/>
            <a:ext cx="457200" cy="0"/>
          </a:xfrm>
          <a:prstGeom prst="line">
            <a:avLst/>
          </a:prstGeom>
          <a:noFill/>
          <a:ln w="38100">
            <a:solidFill>
              <a:srgbClr val="ED181E"/>
            </a:solidFill>
            <a:round/>
            <a:headEnd/>
            <a:tailEnd/>
          </a:ln>
        </p:spPr>
        <p:txBody>
          <a:bodyPr wrap="none" anchor="ctr"/>
          <a:lstStyle/>
          <a:p>
            <a:endParaRPr lang="ar-EG"/>
          </a:p>
        </p:txBody>
      </p:sp>
      <p:sp>
        <p:nvSpPr>
          <p:cNvPr id="255045" name="Line 69"/>
          <p:cNvSpPr>
            <a:spLocks noChangeShapeType="1"/>
          </p:cNvSpPr>
          <p:nvPr/>
        </p:nvSpPr>
        <p:spPr bwMode="auto">
          <a:xfrm>
            <a:off x="838200" y="1219200"/>
            <a:ext cx="0" cy="1752600"/>
          </a:xfrm>
          <a:prstGeom prst="line">
            <a:avLst/>
          </a:prstGeom>
          <a:noFill/>
          <a:ln w="38100">
            <a:solidFill>
              <a:srgbClr val="ED181E"/>
            </a:solidFill>
            <a:round/>
            <a:headEnd/>
            <a:tailEnd type="arrow" w="med" len="med"/>
          </a:ln>
        </p:spPr>
        <p:txBody>
          <a:bodyPr wrap="none" anchor="ctr"/>
          <a:lstStyle/>
          <a:p>
            <a:endParaRPr lang="ar-EG"/>
          </a:p>
        </p:txBody>
      </p:sp>
      <p:sp>
        <p:nvSpPr>
          <p:cNvPr id="255046" name="Text Box 70"/>
          <p:cNvSpPr txBox="1">
            <a:spLocks noChangeArrowheads="1"/>
          </p:cNvSpPr>
          <p:nvPr/>
        </p:nvSpPr>
        <p:spPr bwMode="auto">
          <a:xfrm>
            <a:off x="533400" y="2978150"/>
            <a:ext cx="793750" cy="366713"/>
          </a:xfrm>
          <a:prstGeom prst="rect">
            <a:avLst/>
          </a:prstGeom>
          <a:noFill/>
          <a:ln w="9525">
            <a:noFill/>
            <a:miter lim="800000"/>
            <a:headEnd/>
            <a:tailEnd/>
          </a:ln>
        </p:spPr>
        <p:txBody>
          <a:bodyPr wrap="none">
            <a:spAutoFit/>
          </a:bodyPr>
          <a:lstStyle/>
          <a:p>
            <a:r>
              <a:rPr lang="en-US" sz="1800">
                <a:latin typeface="Helvetica" charset="0"/>
              </a:rPr>
              <a:t>FUSE</a:t>
            </a:r>
          </a:p>
        </p:txBody>
      </p:sp>
      <p:sp>
        <p:nvSpPr>
          <p:cNvPr id="255047" name="Text Box 71"/>
          <p:cNvSpPr txBox="1">
            <a:spLocks noChangeArrowheads="1"/>
          </p:cNvSpPr>
          <p:nvPr/>
        </p:nvSpPr>
        <p:spPr bwMode="auto">
          <a:xfrm>
            <a:off x="1708150" y="2968625"/>
            <a:ext cx="1809750" cy="366713"/>
          </a:xfrm>
          <a:prstGeom prst="rect">
            <a:avLst/>
          </a:prstGeom>
          <a:noFill/>
          <a:ln w="9525">
            <a:noFill/>
            <a:miter lim="800000"/>
            <a:headEnd/>
            <a:tailEnd/>
          </a:ln>
        </p:spPr>
        <p:txBody>
          <a:bodyPr wrap="none">
            <a:spAutoFit/>
          </a:bodyPr>
          <a:lstStyle/>
          <a:p>
            <a:r>
              <a:rPr lang="en-US" sz="1800" dirty="0">
                <a:latin typeface="Helvetica" charset="0"/>
              </a:rPr>
              <a:t>Hybridoma cells</a:t>
            </a:r>
          </a:p>
        </p:txBody>
      </p:sp>
      <p:sp>
        <p:nvSpPr>
          <p:cNvPr id="255048" name="Line 72"/>
          <p:cNvSpPr>
            <a:spLocks noChangeShapeType="1"/>
          </p:cNvSpPr>
          <p:nvPr/>
        </p:nvSpPr>
        <p:spPr bwMode="auto">
          <a:xfrm>
            <a:off x="1295400" y="3151188"/>
            <a:ext cx="381000" cy="0"/>
          </a:xfrm>
          <a:prstGeom prst="line">
            <a:avLst/>
          </a:prstGeom>
          <a:noFill/>
          <a:ln w="28575">
            <a:solidFill>
              <a:srgbClr val="ED181E"/>
            </a:solidFill>
            <a:round/>
            <a:headEnd/>
            <a:tailEnd type="arrow" w="med" len="med"/>
          </a:ln>
        </p:spPr>
        <p:txBody>
          <a:bodyPr wrap="none" anchor="ctr"/>
          <a:lstStyle/>
          <a:p>
            <a:endParaRPr lang="ar-EG"/>
          </a:p>
        </p:txBody>
      </p:sp>
      <p:pic>
        <p:nvPicPr>
          <p:cNvPr id="255049" name="Picture 73"/>
          <p:cNvPicPr>
            <a:picLocks noChangeAspect="1" noChangeArrowheads="1"/>
          </p:cNvPicPr>
          <p:nvPr/>
        </p:nvPicPr>
        <p:blipFill>
          <a:blip r:embed="rId7"/>
          <a:srcRect/>
          <a:stretch>
            <a:fillRect/>
          </a:stretch>
        </p:blipFill>
        <p:spPr bwMode="auto">
          <a:xfrm>
            <a:off x="3505200" y="2971800"/>
            <a:ext cx="457200" cy="444500"/>
          </a:xfrm>
          <a:prstGeom prst="rect">
            <a:avLst/>
          </a:prstGeom>
          <a:noFill/>
          <a:ln w="9525">
            <a:noFill/>
            <a:miter lim="800000"/>
            <a:headEnd/>
            <a:tailEnd/>
          </a:ln>
        </p:spPr>
      </p:pic>
      <p:pic>
        <p:nvPicPr>
          <p:cNvPr id="255050" name="Picture 74"/>
          <p:cNvPicPr>
            <a:picLocks noChangeAspect="1" noChangeArrowheads="1"/>
          </p:cNvPicPr>
          <p:nvPr/>
        </p:nvPicPr>
        <p:blipFill>
          <a:blip r:embed="rId7"/>
          <a:srcRect/>
          <a:stretch>
            <a:fillRect/>
          </a:stretch>
        </p:blipFill>
        <p:spPr bwMode="auto">
          <a:xfrm>
            <a:off x="4724400" y="2819400"/>
            <a:ext cx="457200" cy="444500"/>
          </a:xfrm>
          <a:prstGeom prst="rect">
            <a:avLst/>
          </a:prstGeom>
          <a:noFill/>
          <a:ln w="9525">
            <a:noFill/>
            <a:miter lim="800000"/>
            <a:headEnd/>
            <a:tailEnd/>
          </a:ln>
        </p:spPr>
      </p:pic>
      <p:pic>
        <p:nvPicPr>
          <p:cNvPr id="255051" name="Picture 75"/>
          <p:cNvPicPr>
            <a:picLocks noChangeAspect="1" noChangeArrowheads="1"/>
          </p:cNvPicPr>
          <p:nvPr/>
        </p:nvPicPr>
        <p:blipFill>
          <a:blip r:embed="rId7"/>
          <a:srcRect/>
          <a:stretch>
            <a:fillRect/>
          </a:stretch>
        </p:blipFill>
        <p:spPr bwMode="auto">
          <a:xfrm>
            <a:off x="4648200" y="3352800"/>
            <a:ext cx="457200" cy="444500"/>
          </a:xfrm>
          <a:prstGeom prst="rect">
            <a:avLst/>
          </a:prstGeom>
          <a:noFill/>
          <a:ln w="9525">
            <a:noFill/>
            <a:miter lim="800000"/>
            <a:headEnd/>
            <a:tailEnd/>
          </a:ln>
        </p:spPr>
      </p:pic>
      <p:pic>
        <p:nvPicPr>
          <p:cNvPr id="255052" name="Picture 76"/>
          <p:cNvPicPr>
            <a:picLocks noChangeAspect="1" noChangeArrowheads="1"/>
          </p:cNvPicPr>
          <p:nvPr/>
        </p:nvPicPr>
        <p:blipFill>
          <a:blip r:embed="rId7"/>
          <a:srcRect/>
          <a:stretch>
            <a:fillRect/>
          </a:stretch>
        </p:blipFill>
        <p:spPr bwMode="auto">
          <a:xfrm>
            <a:off x="5638800" y="3429000"/>
            <a:ext cx="457200" cy="444500"/>
          </a:xfrm>
          <a:prstGeom prst="rect">
            <a:avLst/>
          </a:prstGeom>
          <a:noFill/>
          <a:ln w="9525">
            <a:noFill/>
            <a:miter lim="800000"/>
            <a:headEnd/>
            <a:tailEnd/>
          </a:ln>
        </p:spPr>
      </p:pic>
      <p:pic>
        <p:nvPicPr>
          <p:cNvPr id="255053" name="Picture 77"/>
          <p:cNvPicPr>
            <a:picLocks noChangeAspect="1" noChangeArrowheads="1"/>
          </p:cNvPicPr>
          <p:nvPr/>
        </p:nvPicPr>
        <p:blipFill>
          <a:blip r:embed="rId7"/>
          <a:srcRect/>
          <a:stretch>
            <a:fillRect/>
          </a:stretch>
        </p:blipFill>
        <p:spPr bwMode="auto">
          <a:xfrm>
            <a:off x="5638800" y="2819400"/>
            <a:ext cx="457200" cy="444500"/>
          </a:xfrm>
          <a:prstGeom prst="rect">
            <a:avLst/>
          </a:prstGeom>
          <a:noFill/>
          <a:ln w="9525">
            <a:noFill/>
            <a:miter lim="800000"/>
            <a:headEnd/>
            <a:tailEnd/>
          </a:ln>
        </p:spPr>
      </p:pic>
      <p:pic>
        <p:nvPicPr>
          <p:cNvPr id="255054" name="Picture 78"/>
          <p:cNvPicPr>
            <a:picLocks noChangeAspect="1" noChangeArrowheads="1"/>
          </p:cNvPicPr>
          <p:nvPr/>
        </p:nvPicPr>
        <p:blipFill>
          <a:blip r:embed="rId7"/>
          <a:srcRect/>
          <a:stretch>
            <a:fillRect/>
          </a:stretch>
        </p:blipFill>
        <p:spPr bwMode="auto">
          <a:xfrm>
            <a:off x="5181600" y="3124200"/>
            <a:ext cx="457200" cy="444500"/>
          </a:xfrm>
          <a:prstGeom prst="rect">
            <a:avLst/>
          </a:prstGeom>
          <a:noFill/>
          <a:ln w="9525">
            <a:noFill/>
            <a:miter lim="800000"/>
            <a:headEnd/>
            <a:tailEnd/>
          </a:ln>
        </p:spPr>
      </p:pic>
      <p:pic>
        <p:nvPicPr>
          <p:cNvPr id="255055" name="Picture 79"/>
          <p:cNvPicPr>
            <a:picLocks noChangeAspect="1" noChangeArrowheads="1"/>
          </p:cNvPicPr>
          <p:nvPr/>
        </p:nvPicPr>
        <p:blipFill>
          <a:blip r:embed="rId7"/>
          <a:srcRect/>
          <a:stretch>
            <a:fillRect/>
          </a:stretch>
        </p:blipFill>
        <p:spPr bwMode="auto">
          <a:xfrm>
            <a:off x="6019800" y="3124200"/>
            <a:ext cx="457200" cy="444500"/>
          </a:xfrm>
          <a:prstGeom prst="rect">
            <a:avLst/>
          </a:prstGeom>
          <a:noFill/>
          <a:ln w="9525">
            <a:noFill/>
            <a:miter lim="800000"/>
            <a:headEnd/>
            <a:tailEnd/>
          </a:ln>
        </p:spPr>
      </p:pic>
      <p:pic>
        <p:nvPicPr>
          <p:cNvPr id="255056" name="Picture 80"/>
          <p:cNvPicPr>
            <a:picLocks noChangeAspect="1" noChangeArrowheads="1"/>
          </p:cNvPicPr>
          <p:nvPr/>
        </p:nvPicPr>
        <p:blipFill>
          <a:blip r:embed="rId7"/>
          <a:srcRect/>
          <a:stretch>
            <a:fillRect/>
          </a:stretch>
        </p:blipFill>
        <p:spPr bwMode="auto">
          <a:xfrm>
            <a:off x="6324600" y="2743200"/>
            <a:ext cx="457200" cy="444500"/>
          </a:xfrm>
          <a:prstGeom prst="rect">
            <a:avLst/>
          </a:prstGeom>
          <a:noFill/>
          <a:ln w="9525">
            <a:noFill/>
            <a:miter lim="800000"/>
            <a:headEnd/>
            <a:tailEnd/>
          </a:ln>
        </p:spPr>
      </p:pic>
      <p:pic>
        <p:nvPicPr>
          <p:cNvPr id="255057" name="Picture 81"/>
          <p:cNvPicPr>
            <a:picLocks noChangeAspect="1" noChangeArrowheads="1"/>
          </p:cNvPicPr>
          <p:nvPr/>
        </p:nvPicPr>
        <p:blipFill>
          <a:blip r:embed="rId7"/>
          <a:srcRect/>
          <a:stretch>
            <a:fillRect/>
          </a:stretch>
        </p:blipFill>
        <p:spPr bwMode="auto">
          <a:xfrm>
            <a:off x="6400800" y="3352800"/>
            <a:ext cx="457200" cy="444500"/>
          </a:xfrm>
          <a:prstGeom prst="rect">
            <a:avLst/>
          </a:prstGeom>
          <a:noFill/>
          <a:ln w="9525">
            <a:noFill/>
            <a:miter lim="800000"/>
            <a:headEnd/>
            <a:tailEnd/>
          </a:ln>
        </p:spPr>
      </p:pic>
      <p:sp>
        <p:nvSpPr>
          <p:cNvPr id="40018" name="Text Box 82"/>
          <p:cNvSpPr txBox="1">
            <a:spLocks noChangeArrowheads="1"/>
          </p:cNvSpPr>
          <p:nvPr/>
        </p:nvSpPr>
        <p:spPr bwMode="auto">
          <a:xfrm>
            <a:off x="6051550" y="474663"/>
            <a:ext cx="3092450" cy="581025"/>
          </a:xfrm>
          <a:prstGeom prst="rect">
            <a:avLst/>
          </a:prstGeom>
          <a:noFill/>
          <a:ln w="9525">
            <a:noFill/>
            <a:miter lim="800000"/>
            <a:headEnd/>
            <a:tailEnd/>
          </a:ln>
        </p:spPr>
        <p:txBody>
          <a:bodyPr wrap="none">
            <a:spAutoFit/>
          </a:bodyPr>
          <a:lstStyle/>
          <a:p>
            <a:r>
              <a:rPr lang="en-US" sz="1600">
                <a:latin typeface="Helvetica" charset="0"/>
              </a:rPr>
              <a:t>Secrete antibody but don't grow </a:t>
            </a:r>
          </a:p>
          <a:p>
            <a:r>
              <a:rPr lang="en-US" sz="1600">
                <a:latin typeface="Helvetica" charset="0"/>
              </a:rPr>
              <a:t>in tissue culture</a:t>
            </a:r>
          </a:p>
        </p:txBody>
      </p:sp>
      <p:sp>
        <p:nvSpPr>
          <p:cNvPr id="255059" name="Text Box 83"/>
          <p:cNvSpPr txBox="1">
            <a:spLocks noChangeArrowheads="1"/>
          </p:cNvSpPr>
          <p:nvPr/>
        </p:nvSpPr>
        <p:spPr bwMode="auto">
          <a:xfrm>
            <a:off x="6934200" y="2819400"/>
            <a:ext cx="2057400" cy="825500"/>
          </a:xfrm>
          <a:prstGeom prst="rect">
            <a:avLst/>
          </a:prstGeom>
          <a:noFill/>
          <a:ln w="9525">
            <a:noFill/>
            <a:miter lim="800000"/>
            <a:headEnd/>
            <a:tailEnd/>
          </a:ln>
        </p:spPr>
        <p:txBody>
          <a:bodyPr>
            <a:spAutoFit/>
          </a:bodyPr>
          <a:lstStyle/>
          <a:p>
            <a:r>
              <a:rPr lang="en-US" sz="1600">
                <a:latin typeface="Helvetica" charset="0"/>
              </a:rPr>
              <a:t>Grow indefinitely in cell culture AND secrete antibody</a:t>
            </a:r>
          </a:p>
        </p:txBody>
      </p:sp>
      <p:pic>
        <p:nvPicPr>
          <p:cNvPr id="255060" name="Picture 84"/>
          <p:cNvPicPr>
            <a:picLocks noChangeAspect="1" noChangeArrowheads="1"/>
          </p:cNvPicPr>
          <p:nvPr/>
        </p:nvPicPr>
        <p:blipFill>
          <a:blip r:embed="rId8"/>
          <a:srcRect/>
          <a:stretch>
            <a:fillRect/>
          </a:stretch>
        </p:blipFill>
        <p:spPr bwMode="auto">
          <a:xfrm>
            <a:off x="685800" y="6019800"/>
            <a:ext cx="469900" cy="469900"/>
          </a:xfrm>
          <a:prstGeom prst="rect">
            <a:avLst/>
          </a:prstGeom>
          <a:noFill/>
          <a:ln w="9525">
            <a:noFill/>
            <a:miter lim="800000"/>
            <a:headEnd/>
            <a:tailEnd/>
          </a:ln>
        </p:spPr>
      </p:pic>
      <p:pic>
        <p:nvPicPr>
          <p:cNvPr id="255061" name="Picture 85"/>
          <p:cNvPicPr>
            <a:picLocks noChangeAspect="1" noChangeArrowheads="1"/>
          </p:cNvPicPr>
          <p:nvPr/>
        </p:nvPicPr>
        <p:blipFill>
          <a:blip r:embed="rId8"/>
          <a:srcRect/>
          <a:stretch>
            <a:fillRect/>
          </a:stretch>
        </p:blipFill>
        <p:spPr bwMode="auto">
          <a:xfrm>
            <a:off x="1219200" y="6019800"/>
            <a:ext cx="469900" cy="469900"/>
          </a:xfrm>
          <a:prstGeom prst="rect">
            <a:avLst/>
          </a:prstGeom>
          <a:noFill/>
          <a:ln w="9525">
            <a:noFill/>
            <a:miter lim="800000"/>
            <a:headEnd/>
            <a:tailEnd/>
          </a:ln>
        </p:spPr>
      </p:pic>
      <p:pic>
        <p:nvPicPr>
          <p:cNvPr id="255062" name="Picture 86"/>
          <p:cNvPicPr>
            <a:picLocks noChangeAspect="1" noChangeArrowheads="1"/>
          </p:cNvPicPr>
          <p:nvPr/>
        </p:nvPicPr>
        <p:blipFill>
          <a:blip r:embed="rId8"/>
          <a:srcRect/>
          <a:stretch>
            <a:fillRect/>
          </a:stretch>
        </p:blipFill>
        <p:spPr bwMode="auto">
          <a:xfrm>
            <a:off x="1676400" y="6019800"/>
            <a:ext cx="469900" cy="469900"/>
          </a:xfrm>
          <a:prstGeom prst="rect">
            <a:avLst/>
          </a:prstGeom>
          <a:noFill/>
          <a:ln w="9525">
            <a:noFill/>
            <a:miter lim="800000"/>
            <a:headEnd/>
            <a:tailEnd/>
          </a:ln>
        </p:spPr>
      </p:pic>
      <p:pic>
        <p:nvPicPr>
          <p:cNvPr id="255063" name="Picture 87"/>
          <p:cNvPicPr>
            <a:picLocks noChangeAspect="1" noChangeArrowheads="1"/>
          </p:cNvPicPr>
          <p:nvPr/>
        </p:nvPicPr>
        <p:blipFill>
          <a:blip r:embed="rId8"/>
          <a:srcRect/>
          <a:stretch>
            <a:fillRect/>
          </a:stretch>
        </p:blipFill>
        <p:spPr bwMode="auto">
          <a:xfrm>
            <a:off x="2209800" y="6019800"/>
            <a:ext cx="469900" cy="469900"/>
          </a:xfrm>
          <a:prstGeom prst="rect">
            <a:avLst/>
          </a:prstGeom>
          <a:noFill/>
          <a:ln w="9525">
            <a:noFill/>
            <a:miter lim="800000"/>
            <a:headEnd/>
            <a:tailEnd/>
          </a:ln>
        </p:spPr>
      </p:pic>
      <p:pic>
        <p:nvPicPr>
          <p:cNvPr id="255064" name="Picture 88"/>
          <p:cNvPicPr>
            <a:picLocks noChangeAspect="1" noChangeArrowheads="1"/>
          </p:cNvPicPr>
          <p:nvPr/>
        </p:nvPicPr>
        <p:blipFill>
          <a:blip r:embed="rId8"/>
          <a:srcRect/>
          <a:stretch>
            <a:fillRect/>
          </a:stretch>
        </p:blipFill>
        <p:spPr bwMode="auto">
          <a:xfrm>
            <a:off x="2667000" y="6019800"/>
            <a:ext cx="469900" cy="469900"/>
          </a:xfrm>
          <a:prstGeom prst="rect">
            <a:avLst/>
          </a:prstGeom>
          <a:noFill/>
          <a:ln w="9525">
            <a:noFill/>
            <a:miter lim="800000"/>
            <a:headEnd/>
            <a:tailEnd/>
          </a:ln>
        </p:spPr>
      </p:pic>
      <p:pic>
        <p:nvPicPr>
          <p:cNvPr id="255065" name="Picture 89"/>
          <p:cNvPicPr>
            <a:picLocks noChangeAspect="1" noChangeArrowheads="1"/>
          </p:cNvPicPr>
          <p:nvPr/>
        </p:nvPicPr>
        <p:blipFill>
          <a:blip r:embed="rId8"/>
          <a:srcRect/>
          <a:stretch>
            <a:fillRect/>
          </a:stretch>
        </p:blipFill>
        <p:spPr bwMode="auto">
          <a:xfrm>
            <a:off x="3124200" y="6019800"/>
            <a:ext cx="469900" cy="469900"/>
          </a:xfrm>
          <a:prstGeom prst="rect">
            <a:avLst/>
          </a:prstGeom>
          <a:noFill/>
          <a:ln w="9525">
            <a:noFill/>
            <a:miter lim="800000"/>
            <a:headEnd/>
            <a:tailEnd/>
          </a:ln>
        </p:spPr>
      </p:pic>
      <p:pic>
        <p:nvPicPr>
          <p:cNvPr id="255066" name="Picture 90"/>
          <p:cNvPicPr>
            <a:picLocks noChangeAspect="1" noChangeArrowheads="1"/>
          </p:cNvPicPr>
          <p:nvPr/>
        </p:nvPicPr>
        <p:blipFill>
          <a:blip r:embed="rId6"/>
          <a:srcRect/>
          <a:stretch>
            <a:fillRect/>
          </a:stretch>
        </p:blipFill>
        <p:spPr bwMode="auto">
          <a:xfrm>
            <a:off x="3733800" y="1676400"/>
            <a:ext cx="660400" cy="190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503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5502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255066"/>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499"/>
                                          </p:stCondLst>
                                        </p:cTn>
                                        <p:tgtEl>
                                          <p:spTgt spid="255031"/>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499"/>
                                          </p:stCondLst>
                                        </p:cTn>
                                        <p:tgtEl>
                                          <p:spTgt spid="255032"/>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499"/>
                                          </p:stCondLst>
                                        </p:cTn>
                                        <p:tgtEl>
                                          <p:spTgt spid="255033"/>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nodeType="afterEffect">
                                  <p:stCondLst>
                                    <p:cond delay="0"/>
                                  </p:stCondLst>
                                  <p:childTnLst>
                                    <p:set>
                                      <p:cBhvr>
                                        <p:cTn id="25" dur="1" fill="hold">
                                          <p:stCondLst>
                                            <p:cond delay="499"/>
                                          </p:stCondLst>
                                        </p:cTn>
                                        <p:tgtEl>
                                          <p:spTgt spid="255034"/>
                                        </p:tgtEl>
                                        <p:attrNameLst>
                                          <p:attrName>style.visibility</p:attrName>
                                        </p:attrNameLst>
                                      </p:cBhvr>
                                      <p:to>
                                        <p:strVal val="visible"/>
                                      </p:to>
                                    </p:set>
                                  </p:childTnLst>
                                </p:cTn>
                              </p:par>
                            </p:childTnLst>
                          </p:cTn>
                        </p:par>
                        <p:par>
                          <p:cTn id="26" fill="hold">
                            <p:stCondLst>
                              <p:cond delay="2500"/>
                            </p:stCondLst>
                            <p:childTnLst>
                              <p:par>
                                <p:cTn id="27" presetID="1" presetClass="entr" presetSubtype="0" fill="hold" nodeType="afterEffect">
                                  <p:stCondLst>
                                    <p:cond delay="0"/>
                                  </p:stCondLst>
                                  <p:childTnLst>
                                    <p:set>
                                      <p:cBhvr>
                                        <p:cTn id="28" dur="1" fill="hold">
                                          <p:stCondLst>
                                            <p:cond delay="499"/>
                                          </p:stCondLst>
                                        </p:cTn>
                                        <p:tgtEl>
                                          <p:spTgt spid="255035"/>
                                        </p:tgtEl>
                                        <p:attrNameLst>
                                          <p:attrName>style.visibility</p:attrName>
                                        </p:attrNameLst>
                                      </p:cBhvr>
                                      <p:to>
                                        <p:strVal val="visible"/>
                                      </p:to>
                                    </p:set>
                                  </p:childTnLst>
                                </p:cTn>
                              </p:par>
                            </p:childTnLst>
                          </p:cTn>
                        </p:par>
                        <p:par>
                          <p:cTn id="29" fill="hold">
                            <p:stCondLst>
                              <p:cond delay="3000"/>
                            </p:stCondLst>
                            <p:childTnLst>
                              <p:par>
                                <p:cTn id="30" presetID="1" presetClass="entr" presetSubtype="0" fill="hold" nodeType="afterEffect">
                                  <p:stCondLst>
                                    <p:cond delay="0"/>
                                  </p:stCondLst>
                                  <p:childTnLst>
                                    <p:set>
                                      <p:cBhvr>
                                        <p:cTn id="31" dur="1" fill="hold">
                                          <p:stCondLst>
                                            <p:cond delay="499"/>
                                          </p:stCondLst>
                                        </p:cTn>
                                        <p:tgtEl>
                                          <p:spTgt spid="255036"/>
                                        </p:tgtEl>
                                        <p:attrNameLst>
                                          <p:attrName>style.visibility</p:attrName>
                                        </p:attrNameLst>
                                      </p:cBhvr>
                                      <p:to>
                                        <p:strVal val="visible"/>
                                      </p:to>
                                    </p:set>
                                  </p:childTnLst>
                                </p:cTn>
                              </p:par>
                            </p:childTnLst>
                          </p:cTn>
                        </p:par>
                        <p:par>
                          <p:cTn id="32" fill="hold">
                            <p:stCondLst>
                              <p:cond delay="3500"/>
                            </p:stCondLst>
                            <p:childTnLst>
                              <p:par>
                                <p:cTn id="33" presetID="1" presetClass="entr" presetSubtype="0" fill="hold" nodeType="afterEffect">
                                  <p:stCondLst>
                                    <p:cond delay="0"/>
                                  </p:stCondLst>
                                  <p:childTnLst>
                                    <p:set>
                                      <p:cBhvr>
                                        <p:cTn id="34" dur="1" fill="hold">
                                          <p:stCondLst>
                                            <p:cond delay="499"/>
                                          </p:stCondLst>
                                        </p:cTn>
                                        <p:tgtEl>
                                          <p:spTgt spid="255037"/>
                                        </p:tgtEl>
                                        <p:attrNameLst>
                                          <p:attrName>style.visibility</p:attrName>
                                        </p:attrNameLst>
                                      </p:cBhvr>
                                      <p:to>
                                        <p:strVal val="visible"/>
                                      </p:to>
                                    </p:set>
                                  </p:childTnLst>
                                </p:cTn>
                              </p:par>
                            </p:childTnLst>
                          </p:cTn>
                        </p:par>
                        <p:par>
                          <p:cTn id="35" fill="hold">
                            <p:stCondLst>
                              <p:cond delay="4000"/>
                            </p:stCondLst>
                            <p:childTnLst>
                              <p:par>
                                <p:cTn id="36" presetID="1" presetClass="entr" presetSubtype="0" fill="hold" nodeType="afterEffect">
                                  <p:stCondLst>
                                    <p:cond delay="0"/>
                                  </p:stCondLst>
                                  <p:childTnLst>
                                    <p:set>
                                      <p:cBhvr>
                                        <p:cTn id="37" dur="1" fill="hold">
                                          <p:stCondLst>
                                            <p:cond delay="499"/>
                                          </p:stCondLst>
                                        </p:cTn>
                                        <p:tgtEl>
                                          <p:spTgt spid="255038"/>
                                        </p:tgtEl>
                                        <p:attrNameLst>
                                          <p:attrName>style.visibility</p:attrName>
                                        </p:attrNameLst>
                                      </p:cBhvr>
                                      <p:to>
                                        <p:strVal val="visible"/>
                                      </p:to>
                                    </p:set>
                                  </p:childTnLst>
                                </p:cTn>
                              </p:par>
                            </p:childTnLst>
                          </p:cTn>
                        </p:par>
                        <p:par>
                          <p:cTn id="38" fill="hold">
                            <p:stCondLst>
                              <p:cond delay="4500"/>
                            </p:stCondLst>
                            <p:childTnLst>
                              <p:par>
                                <p:cTn id="39" presetID="1" presetClass="entr" presetSubtype="0" fill="hold" grpId="0" nodeType="afterEffect">
                                  <p:stCondLst>
                                    <p:cond delay="0"/>
                                  </p:stCondLst>
                                  <p:childTnLst>
                                    <p:set>
                                      <p:cBhvr>
                                        <p:cTn id="40" dur="1" fill="hold">
                                          <p:stCondLst>
                                            <p:cond delay="499"/>
                                          </p:stCondLst>
                                        </p:cTn>
                                        <p:tgtEl>
                                          <p:spTgt spid="2550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55041"/>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499"/>
                                          </p:stCondLst>
                                        </p:cTn>
                                        <p:tgtEl>
                                          <p:spTgt spid="255042"/>
                                        </p:tgtEl>
                                        <p:attrNameLst>
                                          <p:attrName>style.visibility</p:attrName>
                                        </p:attrNameLst>
                                      </p:cBhvr>
                                      <p:to>
                                        <p:strVal val="visible"/>
                                      </p:to>
                                    </p:set>
                                  </p:childTnLst>
                                </p:cTn>
                              </p:par>
                            </p:childTnLst>
                          </p:cTn>
                        </p:par>
                        <p:par>
                          <p:cTn id="48" fill="hold">
                            <p:stCondLst>
                              <p:cond delay="1000"/>
                            </p:stCondLst>
                            <p:childTnLst>
                              <p:par>
                                <p:cTn id="49" presetID="1" presetClass="entr" presetSubtype="0" fill="hold" grpId="0" nodeType="afterEffect">
                                  <p:stCondLst>
                                    <p:cond delay="0"/>
                                  </p:stCondLst>
                                  <p:childTnLst>
                                    <p:set>
                                      <p:cBhvr>
                                        <p:cTn id="50" dur="1" fill="hold">
                                          <p:stCondLst>
                                            <p:cond delay="499"/>
                                          </p:stCondLst>
                                        </p:cTn>
                                        <p:tgtEl>
                                          <p:spTgt spid="255043"/>
                                        </p:tgtEl>
                                        <p:attrNameLst>
                                          <p:attrName>style.visibility</p:attrName>
                                        </p:attrNameLst>
                                      </p:cBhvr>
                                      <p:to>
                                        <p:strVal val="visible"/>
                                      </p:to>
                                    </p:set>
                                  </p:childTnLst>
                                </p:cTn>
                              </p:par>
                            </p:childTnLst>
                          </p:cTn>
                        </p:par>
                        <p:par>
                          <p:cTn id="51" fill="hold">
                            <p:stCondLst>
                              <p:cond delay="1500"/>
                            </p:stCondLst>
                            <p:childTnLst>
                              <p:par>
                                <p:cTn id="52" presetID="1" presetClass="entr" presetSubtype="0" fill="hold" grpId="0" nodeType="afterEffect">
                                  <p:stCondLst>
                                    <p:cond delay="0"/>
                                  </p:stCondLst>
                                  <p:childTnLst>
                                    <p:set>
                                      <p:cBhvr>
                                        <p:cTn id="53" dur="1" fill="hold">
                                          <p:stCondLst>
                                            <p:cond delay="499"/>
                                          </p:stCondLst>
                                        </p:cTn>
                                        <p:tgtEl>
                                          <p:spTgt spid="255044"/>
                                        </p:tgtEl>
                                        <p:attrNameLst>
                                          <p:attrName>style.visibility</p:attrName>
                                        </p:attrNameLst>
                                      </p:cBhvr>
                                      <p:to>
                                        <p:strVal val="visible"/>
                                      </p:to>
                                    </p:set>
                                  </p:childTnLst>
                                </p:cTn>
                              </p:par>
                            </p:childTnLst>
                          </p:cTn>
                        </p:par>
                        <p:par>
                          <p:cTn id="54" fill="hold">
                            <p:stCondLst>
                              <p:cond delay="2000"/>
                            </p:stCondLst>
                            <p:childTnLst>
                              <p:par>
                                <p:cTn id="55" presetID="1" presetClass="entr" presetSubtype="0" fill="hold" grpId="0" nodeType="afterEffect">
                                  <p:stCondLst>
                                    <p:cond delay="0"/>
                                  </p:stCondLst>
                                  <p:childTnLst>
                                    <p:set>
                                      <p:cBhvr>
                                        <p:cTn id="56" dur="1" fill="hold">
                                          <p:stCondLst>
                                            <p:cond delay="499"/>
                                          </p:stCondLst>
                                        </p:cTn>
                                        <p:tgtEl>
                                          <p:spTgt spid="255045"/>
                                        </p:tgtEl>
                                        <p:attrNameLst>
                                          <p:attrName>style.visibility</p:attrName>
                                        </p:attrNameLst>
                                      </p:cBhvr>
                                      <p:to>
                                        <p:strVal val="visible"/>
                                      </p:to>
                                    </p:set>
                                  </p:childTnLst>
                                </p:cTn>
                              </p:par>
                            </p:childTnLst>
                          </p:cTn>
                        </p:par>
                        <p:par>
                          <p:cTn id="57" fill="hold">
                            <p:stCondLst>
                              <p:cond delay="2500"/>
                            </p:stCondLst>
                            <p:childTnLst>
                              <p:par>
                                <p:cTn id="58" presetID="1" presetClass="entr" presetSubtype="0" fill="hold" grpId="0" nodeType="afterEffect">
                                  <p:stCondLst>
                                    <p:cond delay="0"/>
                                  </p:stCondLst>
                                  <p:childTnLst>
                                    <p:set>
                                      <p:cBhvr>
                                        <p:cTn id="59" dur="1" fill="hold">
                                          <p:stCondLst>
                                            <p:cond delay="499"/>
                                          </p:stCondLst>
                                        </p:cTn>
                                        <p:tgtEl>
                                          <p:spTgt spid="25504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499"/>
                                          </p:stCondLst>
                                        </p:cTn>
                                        <p:tgtEl>
                                          <p:spTgt spid="255048"/>
                                        </p:tgtEl>
                                        <p:attrNameLst>
                                          <p:attrName>style.visibility</p:attrName>
                                        </p:attrNameLst>
                                      </p:cBhvr>
                                      <p:to>
                                        <p:strVal val="visible"/>
                                      </p:to>
                                    </p:set>
                                  </p:childTnLst>
                                </p:cTn>
                              </p:par>
                            </p:childTnLst>
                          </p:cTn>
                        </p:par>
                        <p:par>
                          <p:cTn id="64" fill="hold">
                            <p:stCondLst>
                              <p:cond delay="500"/>
                            </p:stCondLst>
                            <p:childTnLst>
                              <p:par>
                                <p:cTn id="65" presetID="1" presetClass="entr" presetSubtype="0" fill="hold" grpId="0" nodeType="afterEffect">
                                  <p:stCondLst>
                                    <p:cond delay="0"/>
                                  </p:stCondLst>
                                  <p:childTnLst>
                                    <p:set>
                                      <p:cBhvr>
                                        <p:cTn id="66" dur="1" fill="hold">
                                          <p:stCondLst>
                                            <p:cond delay="499"/>
                                          </p:stCondLst>
                                        </p:cTn>
                                        <p:tgtEl>
                                          <p:spTgt spid="255047"/>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nodeType="afterEffect">
                                  <p:stCondLst>
                                    <p:cond delay="0"/>
                                  </p:stCondLst>
                                  <p:childTnLst>
                                    <p:set>
                                      <p:cBhvr>
                                        <p:cTn id="69" dur="1" fill="hold">
                                          <p:stCondLst>
                                            <p:cond delay="499"/>
                                          </p:stCondLst>
                                        </p:cTn>
                                        <p:tgtEl>
                                          <p:spTgt spid="25504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499"/>
                                          </p:stCondLst>
                                        </p:cTn>
                                        <p:tgtEl>
                                          <p:spTgt spid="255030"/>
                                        </p:tgtEl>
                                        <p:attrNameLst>
                                          <p:attrName>style.visibility</p:attrName>
                                        </p:attrNameLst>
                                      </p:cBhvr>
                                      <p:to>
                                        <p:strVal val="visible"/>
                                      </p:to>
                                    </p:set>
                                  </p:childTnLst>
                                </p:cTn>
                              </p:par>
                            </p:childTnLst>
                          </p:cTn>
                        </p:par>
                        <p:par>
                          <p:cTn id="74" fill="hold">
                            <p:stCondLst>
                              <p:cond delay="500"/>
                            </p:stCondLst>
                            <p:childTnLst>
                              <p:par>
                                <p:cTn id="75" presetID="1" presetClass="entr" presetSubtype="0" fill="hold" nodeType="afterEffect">
                                  <p:stCondLst>
                                    <p:cond delay="0"/>
                                  </p:stCondLst>
                                  <p:childTnLst>
                                    <p:set>
                                      <p:cBhvr>
                                        <p:cTn id="76" dur="1" fill="hold">
                                          <p:stCondLst>
                                            <p:cond delay="499"/>
                                          </p:stCondLst>
                                        </p:cTn>
                                        <p:tgtEl>
                                          <p:spTgt spid="255057"/>
                                        </p:tgtEl>
                                        <p:attrNameLst>
                                          <p:attrName>style.visibility</p:attrName>
                                        </p:attrNameLst>
                                      </p:cBhvr>
                                      <p:to>
                                        <p:strVal val="visible"/>
                                      </p:to>
                                    </p:set>
                                  </p:childTnLst>
                                </p:cTn>
                              </p:par>
                            </p:childTnLst>
                          </p:cTn>
                        </p:par>
                        <p:par>
                          <p:cTn id="77" fill="hold">
                            <p:stCondLst>
                              <p:cond delay="1000"/>
                            </p:stCondLst>
                            <p:childTnLst>
                              <p:par>
                                <p:cTn id="78" presetID="1" presetClass="entr" presetSubtype="0" fill="hold" nodeType="afterEffect">
                                  <p:stCondLst>
                                    <p:cond delay="0"/>
                                  </p:stCondLst>
                                  <p:childTnLst>
                                    <p:set>
                                      <p:cBhvr>
                                        <p:cTn id="79" dur="1" fill="hold">
                                          <p:stCondLst>
                                            <p:cond delay="499"/>
                                          </p:stCondLst>
                                        </p:cTn>
                                        <p:tgtEl>
                                          <p:spTgt spid="255050"/>
                                        </p:tgtEl>
                                        <p:attrNameLst>
                                          <p:attrName>style.visibility</p:attrName>
                                        </p:attrNameLst>
                                      </p:cBhvr>
                                      <p:to>
                                        <p:strVal val="visible"/>
                                      </p:to>
                                    </p:set>
                                  </p:childTnLst>
                                </p:cTn>
                              </p:par>
                            </p:childTnLst>
                          </p:cTn>
                        </p:par>
                        <p:par>
                          <p:cTn id="80" fill="hold">
                            <p:stCondLst>
                              <p:cond delay="1500"/>
                            </p:stCondLst>
                            <p:childTnLst>
                              <p:par>
                                <p:cTn id="81" presetID="1" presetClass="entr" presetSubtype="0" fill="hold" nodeType="afterEffect">
                                  <p:stCondLst>
                                    <p:cond delay="0"/>
                                  </p:stCondLst>
                                  <p:childTnLst>
                                    <p:set>
                                      <p:cBhvr>
                                        <p:cTn id="82" dur="1" fill="hold">
                                          <p:stCondLst>
                                            <p:cond delay="499"/>
                                          </p:stCondLst>
                                        </p:cTn>
                                        <p:tgtEl>
                                          <p:spTgt spid="255051"/>
                                        </p:tgtEl>
                                        <p:attrNameLst>
                                          <p:attrName>style.visibility</p:attrName>
                                        </p:attrNameLst>
                                      </p:cBhvr>
                                      <p:to>
                                        <p:strVal val="visible"/>
                                      </p:to>
                                    </p:set>
                                  </p:childTnLst>
                                </p:cTn>
                              </p:par>
                            </p:childTnLst>
                          </p:cTn>
                        </p:par>
                        <p:par>
                          <p:cTn id="83" fill="hold">
                            <p:stCondLst>
                              <p:cond delay="2000"/>
                            </p:stCondLst>
                            <p:childTnLst>
                              <p:par>
                                <p:cTn id="84" presetID="1" presetClass="entr" presetSubtype="0" fill="hold" nodeType="afterEffect">
                                  <p:stCondLst>
                                    <p:cond delay="0"/>
                                  </p:stCondLst>
                                  <p:childTnLst>
                                    <p:set>
                                      <p:cBhvr>
                                        <p:cTn id="85" dur="1" fill="hold">
                                          <p:stCondLst>
                                            <p:cond delay="499"/>
                                          </p:stCondLst>
                                        </p:cTn>
                                        <p:tgtEl>
                                          <p:spTgt spid="255052"/>
                                        </p:tgtEl>
                                        <p:attrNameLst>
                                          <p:attrName>style.visibility</p:attrName>
                                        </p:attrNameLst>
                                      </p:cBhvr>
                                      <p:to>
                                        <p:strVal val="visible"/>
                                      </p:to>
                                    </p:set>
                                  </p:childTnLst>
                                </p:cTn>
                              </p:par>
                            </p:childTnLst>
                          </p:cTn>
                        </p:par>
                        <p:par>
                          <p:cTn id="86" fill="hold">
                            <p:stCondLst>
                              <p:cond delay="2500"/>
                            </p:stCondLst>
                            <p:childTnLst>
                              <p:par>
                                <p:cTn id="87" presetID="1" presetClass="entr" presetSubtype="0" fill="hold" nodeType="afterEffect">
                                  <p:stCondLst>
                                    <p:cond delay="0"/>
                                  </p:stCondLst>
                                  <p:childTnLst>
                                    <p:set>
                                      <p:cBhvr>
                                        <p:cTn id="88" dur="1" fill="hold">
                                          <p:stCondLst>
                                            <p:cond delay="499"/>
                                          </p:stCondLst>
                                        </p:cTn>
                                        <p:tgtEl>
                                          <p:spTgt spid="255053"/>
                                        </p:tgtEl>
                                        <p:attrNameLst>
                                          <p:attrName>style.visibility</p:attrName>
                                        </p:attrNameLst>
                                      </p:cBhvr>
                                      <p:to>
                                        <p:strVal val="visible"/>
                                      </p:to>
                                    </p:set>
                                  </p:childTnLst>
                                </p:cTn>
                              </p:par>
                            </p:childTnLst>
                          </p:cTn>
                        </p:par>
                        <p:par>
                          <p:cTn id="89" fill="hold">
                            <p:stCondLst>
                              <p:cond delay="3000"/>
                            </p:stCondLst>
                            <p:childTnLst>
                              <p:par>
                                <p:cTn id="90" presetID="1" presetClass="entr" presetSubtype="0" fill="hold" nodeType="afterEffect">
                                  <p:stCondLst>
                                    <p:cond delay="0"/>
                                  </p:stCondLst>
                                  <p:childTnLst>
                                    <p:set>
                                      <p:cBhvr>
                                        <p:cTn id="91" dur="1" fill="hold">
                                          <p:stCondLst>
                                            <p:cond delay="499"/>
                                          </p:stCondLst>
                                        </p:cTn>
                                        <p:tgtEl>
                                          <p:spTgt spid="255054"/>
                                        </p:tgtEl>
                                        <p:attrNameLst>
                                          <p:attrName>style.visibility</p:attrName>
                                        </p:attrNameLst>
                                      </p:cBhvr>
                                      <p:to>
                                        <p:strVal val="visible"/>
                                      </p:to>
                                    </p:set>
                                  </p:childTnLst>
                                </p:cTn>
                              </p:par>
                            </p:childTnLst>
                          </p:cTn>
                        </p:par>
                        <p:par>
                          <p:cTn id="92" fill="hold">
                            <p:stCondLst>
                              <p:cond delay="3500"/>
                            </p:stCondLst>
                            <p:childTnLst>
                              <p:par>
                                <p:cTn id="93" presetID="1" presetClass="entr" presetSubtype="0" fill="hold" nodeType="afterEffect">
                                  <p:stCondLst>
                                    <p:cond delay="0"/>
                                  </p:stCondLst>
                                  <p:childTnLst>
                                    <p:set>
                                      <p:cBhvr>
                                        <p:cTn id="94" dur="1" fill="hold">
                                          <p:stCondLst>
                                            <p:cond delay="499"/>
                                          </p:stCondLst>
                                        </p:cTn>
                                        <p:tgtEl>
                                          <p:spTgt spid="255055"/>
                                        </p:tgtEl>
                                        <p:attrNameLst>
                                          <p:attrName>style.visibility</p:attrName>
                                        </p:attrNameLst>
                                      </p:cBhvr>
                                      <p:to>
                                        <p:strVal val="visible"/>
                                      </p:to>
                                    </p:set>
                                  </p:childTnLst>
                                </p:cTn>
                              </p:par>
                            </p:childTnLst>
                          </p:cTn>
                        </p:par>
                        <p:par>
                          <p:cTn id="95" fill="hold">
                            <p:stCondLst>
                              <p:cond delay="4000"/>
                            </p:stCondLst>
                            <p:childTnLst>
                              <p:par>
                                <p:cTn id="96" presetID="1" presetClass="entr" presetSubtype="0" fill="hold" nodeType="afterEffect">
                                  <p:stCondLst>
                                    <p:cond delay="0"/>
                                  </p:stCondLst>
                                  <p:childTnLst>
                                    <p:set>
                                      <p:cBhvr>
                                        <p:cTn id="97" dur="1" fill="hold">
                                          <p:stCondLst>
                                            <p:cond delay="499"/>
                                          </p:stCondLst>
                                        </p:cTn>
                                        <p:tgtEl>
                                          <p:spTgt spid="255056"/>
                                        </p:tgtEl>
                                        <p:attrNameLst>
                                          <p:attrName>style.visibility</p:attrName>
                                        </p:attrNameLst>
                                      </p:cBhvr>
                                      <p:to>
                                        <p:strVal val="visible"/>
                                      </p:to>
                                    </p:set>
                                  </p:childTnLst>
                                </p:cTn>
                              </p:par>
                            </p:childTnLst>
                          </p:cTn>
                        </p:par>
                        <p:par>
                          <p:cTn id="98" fill="hold">
                            <p:stCondLst>
                              <p:cond delay="4500"/>
                            </p:stCondLst>
                            <p:childTnLst>
                              <p:par>
                                <p:cTn id="99" presetID="1" presetClass="entr" presetSubtype="0" fill="hold" grpId="0" nodeType="afterEffect">
                                  <p:stCondLst>
                                    <p:cond delay="0"/>
                                  </p:stCondLst>
                                  <p:childTnLst>
                                    <p:set>
                                      <p:cBhvr>
                                        <p:cTn id="100" dur="1" fill="hold">
                                          <p:stCondLst>
                                            <p:cond delay="499"/>
                                          </p:stCondLst>
                                        </p:cTn>
                                        <p:tgtEl>
                                          <p:spTgt spid="25505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499"/>
                                          </p:stCondLst>
                                        </p:cTn>
                                        <p:tgtEl>
                                          <p:spTgt spid="254980"/>
                                        </p:tgtEl>
                                        <p:attrNameLst>
                                          <p:attrName>style.visibility</p:attrName>
                                        </p:attrNameLst>
                                      </p:cBhvr>
                                      <p:to>
                                        <p:strVal val="visible"/>
                                      </p:to>
                                    </p:set>
                                  </p:childTnLst>
                                </p:cTn>
                              </p:par>
                            </p:childTnLst>
                          </p:cTn>
                        </p:par>
                        <p:par>
                          <p:cTn id="105" fill="hold">
                            <p:stCondLst>
                              <p:cond delay="500"/>
                            </p:stCondLst>
                            <p:childTnLst>
                              <p:par>
                                <p:cTn id="106" presetID="1" presetClass="entr" presetSubtype="0" fill="hold" grpId="0" nodeType="afterEffect">
                                  <p:stCondLst>
                                    <p:cond delay="0"/>
                                  </p:stCondLst>
                                  <p:childTnLst>
                                    <p:set>
                                      <p:cBhvr>
                                        <p:cTn id="107" dur="1" fill="hold">
                                          <p:stCondLst>
                                            <p:cond delay="499"/>
                                          </p:stCondLst>
                                        </p:cTn>
                                        <p:tgtEl>
                                          <p:spTgt spid="254981"/>
                                        </p:tgtEl>
                                        <p:attrNameLst>
                                          <p:attrName>style.visibility</p:attrName>
                                        </p:attrNameLst>
                                      </p:cBhvr>
                                      <p:to>
                                        <p:strVal val="visible"/>
                                      </p:to>
                                    </p:set>
                                  </p:childTnLst>
                                </p:cTn>
                              </p:par>
                            </p:childTnLst>
                          </p:cTn>
                        </p:par>
                        <p:par>
                          <p:cTn id="108" fill="hold">
                            <p:stCondLst>
                              <p:cond delay="1000"/>
                            </p:stCondLst>
                            <p:childTnLst>
                              <p:par>
                                <p:cTn id="109" presetID="1" presetClass="entr" presetSubtype="0" fill="hold" grpId="0" nodeType="afterEffect">
                                  <p:stCondLst>
                                    <p:cond delay="0"/>
                                  </p:stCondLst>
                                  <p:childTnLst>
                                    <p:set>
                                      <p:cBhvr>
                                        <p:cTn id="110" dur="1" fill="hold">
                                          <p:stCondLst>
                                            <p:cond delay="499"/>
                                          </p:stCondLst>
                                        </p:cTn>
                                        <p:tgtEl>
                                          <p:spTgt spid="254982"/>
                                        </p:tgtEl>
                                        <p:attrNameLst>
                                          <p:attrName>style.visibility</p:attrName>
                                        </p:attrNameLst>
                                      </p:cBhvr>
                                      <p:to>
                                        <p:strVal val="visible"/>
                                      </p:to>
                                    </p:set>
                                  </p:childTnLst>
                                </p:cTn>
                              </p:par>
                            </p:childTnLst>
                          </p:cTn>
                        </p:par>
                        <p:par>
                          <p:cTn id="111" fill="hold">
                            <p:stCondLst>
                              <p:cond delay="1500"/>
                            </p:stCondLst>
                            <p:childTnLst>
                              <p:par>
                                <p:cTn id="112" presetID="1" presetClass="entr" presetSubtype="0" fill="hold" grpId="0" nodeType="afterEffect">
                                  <p:stCondLst>
                                    <p:cond delay="0"/>
                                  </p:stCondLst>
                                  <p:childTnLst>
                                    <p:set>
                                      <p:cBhvr>
                                        <p:cTn id="113" dur="1" fill="hold">
                                          <p:stCondLst>
                                            <p:cond delay="499"/>
                                          </p:stCondLst>
                                        </p:cTn>
                                        <p:tgtEl>
                                          <p:spTgt spid="254978"/>
                                        </p:tgtEl>
                                        <p:attrNameLst>
                                          <p:attrName>style.visibility</p:attrName>
                                        </p:attrNameLst>
                                      </p:cBhvr>
                                      <p:to>
                                        <p:strVal val="visible"/>
                                      </p:to>
                                    </p:set>
                                  </p:childTnLst>
                                </p:cTn>
                              </p:par>
                            </p:childTnLst>
                          </p:cTn>
                        </p:par>
                        <p:par>
                          <p:cTn id="114" fill="hold">
                            <p:stCondLst>
                              <p:cond delay="2000"/>
                            </p:stCondLst>
                            <p:childTnLst>
                              <p:par>
                                <p:cTn id="115" presetID="1" presetClass="entr" presetSubtype="0" fill="hold" nodeType="afterEffect">
                                  <p:stCondLst>
                                    <p:cond delay="0"/>
                                  </p:stCondLst>
                                  <p:childTnLst>
                                    <p:set>
                                      <p:cBhvr>
                                        <p:cTn id="116" dur="1" fill="hold">
                                          <p:stCondLst>
                                            <p:cond delay="499"/>
                                          </p:stCondLst>
                                        </p:cTn>
                                        <p:tgtEl>
                                          <p:spTgt spid="25506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499"/>
                                          </p:stCondLst>
                                        </p:cTn>
                                        <p:tgtEl>
                                          <p:spTgt spid="255061"/>
                                        </p:tgtEl>
                                        <p:attrNameLst>
                                          <p:attrName>style.visibility</p:attrName>
                                        </p:attrNameLst>
                                      </p:cBhvr>
                                      <p:to>
                                        <p:strVal val="visible"/>
                                      </p:to>
                                    </p:set>
                                  </p:childTnLst>
                                </p:cTn>
                              </p:par>
                            </p:childTnLst>
                          </p:cTn>
                        </p:par>
                        <p:par>
                          <p:cTn id="121" fill="hold">
                            <p:stCondLst>
                              <p:cond delay="500"/>
                            </p:stCondLst>
                            <p:childTnLst>
                              <p:par>
                                <p:cTn id="122" presetID="1" presetClass="entr" presetSubtype="0" fill="hold" nodeType="afterEffect">
                                  <p:stCondLst>
                                    <p:cond delay="0"/>
                                  </p:stCondLst>
                                  <p:childTnLst>
                                    <p:set>
                                      <p:cBhvr>
                                        <p:cTn id="123" dur="1" fill="hold">
                                          <p:stCondLst>
                                            <p:cond delay="499"/>
                                          </p:stCondLst>
                                        </p:cTn>
                                        <p:tgtEl>
                                          <p:spTgt spid="255065"/>
                                        </p:tgtEl>
                                        <p:attrNameLst>
                                          <p:attrName>style.visibility</p:attrName>
                                        </p:attrNameLst>
                                      </p:cBhvr>
                                      <p:to>
                                        <p:strVal val="visible"/>
                                      </p:to>
                                    </p:set>
                                  </p:childTnLst>
                                </p:cTn>
                              </p:par>
                            </p:childTnLst>
                          </p:cTn>
                        </p:par>
                        <p:par>
                          <p:cTn id="124" fill="hold">
                            <p:stCondLst>
                              <p:cond delay="1000"/>
                            </p:stCondLst>
                            <p:childTnLst>
                              <p:par>
                                <p:cTn id="125" presetID="1" presetClass="entr" presetSubtype="0" fill="hold" nodeType="afterEffect">
                                  <p:stCondLst>
                                    <p:cond delay="0"/>
                                  </p:stCondLst>
                                  <p:childTnLst>
                                    <p:set>
                                      <p:cBhvr>
                                        <p:cTn id="126" dur="1" fill="hold">
                                          <p:stCondLst>
                                            <p:cond delay="499"/>
                                          </p:stCondLst>
                                        </p:cTn>
                                        <p:tgtEl>
                                          <p:spTgt spid="255062"/>
                                        </p:tgtEl>
                                        <p:attrNameLst>
                                          <p:attrName>style.visibility</p:attrName>
                                        </p:attrNameLst>
                                      </p:cBhvr>
                                      <p:to>
                                        <p:strVal val="visible"/>
                                      </p:to>
                                    </p:set>
                                  </p:childTnLst>
                                </p:cTn>
                              </p:par>
                            </p:childTnLst>
                          </p:cTn>
                        </p:par>
                        <p:par>
                          <p:cTn id="127" fill="hold">
                            <p:stCondLst>
                              <p:cond delay="1500"/>
                            </p:stCondLst>
                            <p:childTnLst>
                              <p:par>
                                <p:cTn id="128" presetID="1" presetClass="entr" presetSubtype="0" fill="hold" nodeType="afterEffect">
                                  <p:stCondLst>
                                    <p:cond delay="0"/>
                                  </p:stCondLst>
                                  <p:childTnLst>
                                    <p:set>
                                      <p:cBhvr>
                                        <p:cTn id="129" dur="1" fill="hold">
                                          <p:stCondLst>
                                            <p:cond delay="499"/>
                                          </p:stCondLst>
                                        </p:cTn>
                                        <p:tgtEl>
                                          <p:spTgt spid="255063"/>
                                        </p:tgtEl>
                                        <p:attrNameLst>
                                          <p:attrName>style.visibility</p:attrName>
                                        </p:attrNameLst>
                                      </p:cBhvr>
                                      <p:to>
                                        <p:strVal val="visible"/>
                                      </p:to>
                                    </p:set>
                                  </p:childTnLst>
                                </p:cTn>
                              </p:par>
                            </p:childTnLst>
                          </p:cTn>
                        </p:par>
                        <p:par>
                          <p:cTn id="130" fill="hold">
                            <p:stCondLst>
                              <p:cond delay="2000"/>
                            </p:stCondLst>
                            <p:childTnLst>
                              <p:par>
                                <p:cTn id="131" presetID="1" presetClass="entr" presetSubtype="0" fill="hold" nodeType="afterEffect">
                                  <p:stCondLst>
                                    <p:cond delay="0"/>
                                  </p:stCondLst>
                                  <p:childTnLst>
                                    <p:set>
                                      <p:cBhvr>
                                        <p:cTn id="132" dur="1" fill="hold">
                                          <p:stCondLst>
                                            <p:cond delay="499"/>
                                          </p:stCondLst>
                                        </p:cTn>
                                        <p:tgtEl>
                                          <p:spTgt spid="255064"/>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499"/>
                                          </p:stCondLst>
                                        </p:cTn>
                                        <p:tgtEl>
                                          <p:spTgt spid="254983"/>
                                        </p:tgtEl>
                                        <p:attrNameLst>
                                          <p:attrName>style.visibility</p:attrName>
                                        </p:attrNameLst>
                                      </p:cBhvr>
                                      <p:to>
                                        <p:strVal val="visible"/>
                                      </p:to>
                                    </p:set>
                                  </p:childTnLst>
                                </p:cTn>
                              </p:par>
                            </p:childTnLst>
                          </p:cTn>
                        </p:par>
                        <p:par>
                          <p:cTn id="137" fill="hold">
                            <p:stCondLst>
                              <p:cond delay="500"/>
                            </p:stCondLst>
                            <p:childTnLst>
                              <p:par>
                                <p:cTn id="138" presetID="1" presetClass="entr" presetSubtype="0" fill="hold" nodeType="afterEffect">
                                  <p:stCondLst>
                                    <p:cond delay="0"/>
                                  </p:stCondLst>
                                  <p:childTnLst>
                                    <p:set>
                                      <p:cBhvr>
                                        <p:cTn id="139" dur="1" fill="hold">
                                          <p:stCondLst>
                                            <p:cond delay="499"/>
                                          </p:stCondLst>
                                        </p:cTn>
                                        <p:tgtEl>
                                          <p:spTgt spid="254984"/>
                                        </p:tgtEl>
                                        <p:attrNameLst>
                                          <p:attrName>style.visibility</p:attrName>
                                        </p:attrNameLst>
                                      </p:cBhvr>
                                      <p:to>
                                        <p:strVal val="visible"/>
                                      </p:to>
                                    </p:set>
                                  </p:childTnLst>
                                </p:cTn>
                              </p:par>
                            </p:childTnLst>
                          </p:cTn>
                        </p:par>
                        <p:par>
                          <p:cTn id="140" fill="hold">
                            <p:stCondLst>
                              <p:cond delay="1000"/>
                            </p:stCondLst>
                            <p:childTnLst>
                              <p:par>
                                <p:cTn id="141" presetID="1" presetClass="entr" presetSubtype="0" fill="hold" nodeType="afterEffect">
                                  <p:stCondLst>
                                    <p:cond delay="0"/>
                                  </p:stCondLst>
                                  <p:childTnLst>
                                    <p:set>
                                      <p:cBhvr>
                                        <p:cTn id="142" dur="1" fill="hold">
                                          <p:stCondLst>
                                            <p:cond delay="499"/>
                                          </p:stCondLst>
                                        </p:cTn>
                                        <p:tgtEl>
                                          <p:spTgt spid="254985"/>
                                        </p:tgtEl>
                                        <p:attrNameLst>
                                          <p:attrName>style.visibility</p:attrName>
                                        </p:attrNameLst>
                                      </p:cBhvr>
                                      <p:to>
                                        <p:strVal val="visible"/>
                                      </p:to>
                                    </p:set>
                                  </p:childTnLst>
                                </p:cTn>
                              </p:par>
                            </p:childTnLst>
                          </p:cTn>
                        </p:par>
                        <p:par>
                          <p:cTn id="143" fill="hold">
                            <p:stCondLst>
                              <p:cond delay="1500"/>
                            </p:stCondLst>
                            <p:childTnLst>
                              <p:par>
                                <p:cTn id="144" presetID="1" presetClass="entr" presetSubtype="0" fill="hold" nodeType="afterEffect">
                                  <p:stCondLst>
                                    <p:cond delay="0"/>
                                  </p:stCondLst>
                                  <p:childTnLst>
                                    <p:set>
                                      <p:cBhvr>
                                        <p:cTn id="145" dur="1" fill="hold">
                                          <p:stCondLst>
                                            <p:cond delay="499"/>
                                          </p:stCondLst>
                                        </p:cTn>
                                        <p:tgtEl>
                                          <p:spTgt spid="254986"/>
                                        </p:tgtEl>
                                        <p:attrNameLst>
                                          <p:attrName>style.visibility</p:attrName>
                                        </p:attrNameLst>
                                      </p:cBhvr>
                                      <p:to>
                                        <p:strVal val="visible"/>
                                      </p:to>
                                    </p:set>
                                  </p:childTnLst>
                                </p:cTn>
                              </p:par>
                            </p:childTnLst>
                          </p:cTn>
                        </p:par>
                        <p:par>
                          <p:cTn id="146" fill="hold">
                            <p:stCondLst>
                              <p:cond delay="2000"/>
                            </p:stCondLst>
                            <p:childTnLst>
                              <p:par>
                                <p:cTn id="147" presetID="1" presetClass="entr" presetSubtype="0" fill="hold" nodeType="afterEffect">
                                  <p:stCondLst>
                                    <p:cond delay="0"/>
                                  </p:stCondLst>
                                  <p:childTnLst>
                                    <p:set>
                                      <p:cBhvr>
                                        <p:cTn id="148" dur="1" fill="hold">
                                          <p:stCondLst>
                                            <p:cond delay="499"/>
                                          </p:stCondLst>
                                        </p:cTn>
                                        <p:tgtEl>
                                          <p:spTgt spid="254987"/>
                                        </p:tgtEl>
                                        <p:attrNameLst>
                                          <p:attrName>style.visibility</p:attrName>
                                        </p:attrNameLst>
                                      </p:cBhvr>
                                      <p:to>
                                        <p:strVal val="visible"/>
                                      </p:to>
                                    </p:set>
                                  </p:childTnLst>
                                </p:cTn>
                              </p:par>
                            </p:childTnLst>
                          </p:cTn>
                        </p:par>
                        <p:par>
                          <p:cTn id="149" fill="hold">
                            <p:stCondLst>
                              <p:cond delay="2500"/>
                            </p:stCondLst>
                            <p:childTnLst>
                              <p:par>
                                <p:cTn id="150" presetID="1" presetClass="entr" presetSubtype="0" fill="hold" nodeType="afterEffect">
                                  <p:stCondLst>
                                    <p:cond delay="0"/>
                                  </p:stCondLst>
                                  <p:childTnLst>
                                    <p:set>
                                      <p:cBhvr>
                                        <p:cTn id="151" dur="1" fill="hold">
                                          <p:stCondLst>
                                            <p:cond delay="499"/>
                                          </p:stCondLst>
                                        </p:cTn>
                                        <p:tgtEl>
                                          <p:spTgt spid="254988"/>
                                        </p:tgtEl>
                                        <p:attrNameLst>
                                          <p:attrName>style.visibility</p:attrName>
                                        </p:attrNameLst>
                                      </p:cBhvr>
                                      <p:to>
                                        <p:strVal val="visible"/>
                                      </p:to>
                                    </p:set>
                                  </p:childTnLst>
                                </p:cTn>
                              </p:par>
                            </p:childTnLst>
                          </p:cTn>
                        </p:par>
                        <p:par>
                          <p:cTn id="152" fill="hold">
                            <p:stCondLst>
                              <p:cond delay="3000"/>
                            </p:stCondLst>
                            <p:childTnLst>
                              <p:par>
                                <p:cTn id="153" presetID="1" presetClass="entr" presetSubtype="0" fill="hold" nodeType="afterEffect">
                                  <p:stCondLst>
                                    <p:cond delay="0"/>
                                  </p:stCondLst>
                                  <p:childTnLst>
                                    <p:set>
                                      <p:cBhvr>
                                        <p:cTn id="154" dur="1" fill="hold">
                                          <p:stCondLst>
                                            <p:cond delay="499"/>
                                          </p:stCondLst>
                                        </p:cTn>
                                        <p:tgtEl>
                                          <p:spTgt spid="254989"/>
                                        </p:tgtEl>
                                        <p:attrNameLst>
                                          <p:attrName>style.visibility</p:attrName>
                                        </p:attrNameLst>
                                      </p:cBhvr>
                                      <p:to>
                                        <p:strVal val="visible"/>
                                      </p:to>
                                    </p:set>
                                  </p:childTnLst>
                                </p:cTn>
                              </p:par>
                            </p:childTnLst>
                          </p:cTn>
                        </p:par>
                        <p:par>
                          <p:cTn id="155" fill="hold">
                            <p:stCondLst>
                              <p:cond delay="3500"/>
                            </p:stCondLst>
                            <p:childTnLst>
                              <p:par>
                                <p:cTn id="156" presetID="1" presetClass="entr" presetSubtype="0" fill="hold" nodeType="afterEffect">
                                  <p:stCondLst>
                                    <p:cond delay="0"/>
                                  </p:stCondLst>
                                  <p:childTnLst>
                                    <p:set>
                                      <p:cBhvr>
                                        <p:cTn id="157" dur="1" fill="hold">
                                          <p:stCondLst>
                                            <p:cond delay="499"/>
                                          </p:stCondLst>
                                        </p:cTn>
                                        <p:tgtEl>
                                          <p:spTgt spid="254990"/>
                                        </p:tgtEl>
                                        <p:attrNameLst>
                                          <p:attrName>style.visibility</p:attrName>
                                        </p:attrNameLst>
                                      </p:cBhvr>
                                      <p:to>
                                        <p:strVal val="visible"/>
                                      </p:to>
                                    </p:set>
                                  </p:childTnLst>
                                </p:cTn>
                              </p:par>
                            </p:childTnLst>
                          </p:cTn>
                        </p:par>
                        <p:par>
                          <p:cTn id="158" fill="hold">
                            <p:stCondLst>
                              <p:cond delay="4000"/>
                            </p:stCondLst>
                            <p:childTnLst>
                              <p:par>
                                <p:cTn id="159" presetID="1" presetClass="entr" presetSubtype="0" fill="hold" nodeType="afterEffect">
                                  <p:stCondLst>
                                    <p:cond delay="0"/>
                                  </p:stCondLst>
                                  <p:childTnLst>
                                    <p:set>
                                      <p:cBhvr>
                                        <p:cTn id="160" dur="1" fill="hold">
                                          <p:stCondLst>
                                            <p:cond delay="499"/>
                                          </p:stCondLst>
                                        </p:cTn>
                                        <p:tgtEl>
                                          <p:spTgt spid="254991"/>
                                        </p:tgtEl>
                                        <p:attrNameLst>
                                          <p:attrName>style.visibility</p:attrName>
                                        </p:attrNameLst>
                                      </p:cBhvr>
                                      <p:to>
                                        <p:strVal val="visible"/>
                                      </p:to>
                                    </p:set>
                                  </p:childTnLst>
                                </p:cTn>
                              </p:par>
                            </p:childTnLst>
                          </p:cTn>
                        </p:par>
                        <p:par>
                          <p:cTn id="161" fill="hold">
                            <p:stCondLst>
                              <p:cond delay="4500"/>
                            </p:stCondLst>
                            <p:childTnLst>
                              <p:par>
                                <p:cTn id="162" presetID="1" presetClass="entr" presetSubtype="0" fill="hold" nodeType="afterEffect">
                                  <p:stCondLst>
                                    <p:cond delay="0"/>
                                  </p:stCondLst>
                                  <p:childTnLst>
                                    <p:set>
                                      <p:cBhvr>
                                        <p:cTn id="163" dur="1" fill="hold">
                                          <p:stCondLst>
                                            <p:cond delay="499"/>
                                          </p:stCondLst>
                                        </p:cTn>
                                        <p:tgtEl>
                                          <p:spTgt spid="254992"/>
                                        </p:tgtEl>
                                        <p:attrNameLst>
                                          <p:attrName>style.visibility</p:attrName>
                                        </p:attrNameLst>
                                      </p:cBhvr>
                                      <p:to>
                                        <p:strVal val="visible"/>
                                      </p:to>
                                    </p:set>
                                  </p:childTnLst>
                                </p:cTn>
                              </p:par>
                            </p:childTnLst>
                          </p:cTn>
                        </p:par>
                        <p:par>
                          <p:cTn id="164" fill="hold">
                            <p:stCondLst>
                              <p:cond delay="5000"/>
                            </p:stCondLst>
                            <p:childTnLst>
                              <p:par>
                                <p:cTn id="165" presetID="1" presetClass="entr" presetSubtype="0" fill="hold" nodeType="afterEffect">
                                  <p:stCondLst>
                                    <p:cond delay="0"/>
                                  </p:stCondLst>
                                  <p:childTnLst>
                                    <p:set>
                                      <p:cBhvr>
                                        <p:cTn id="166" dur="1" fill="hold">
                                          <p:stCondLst>
                                            <p:cond delay="499"/>
                                          </p:stCondLst>
                                        </p:cTn>
                                        <p:tgtEl>
                                          <p:spTgt spid="254993"/>
                                        </p:tgtEl>
                                        <p:attrNameLst>
                                          <p:attrName>style.visibility</p:attrName>
                                        </p:attrNameLst>
                                      </p:cBhvr>
                                      <p:to>
                                        <p:strVal val="visible"/>
                                      </p:to>
                                    </p:set>
                                  </p:childTnLst>
                                </p:cTn>
                              </p:par>
                            </p:childTnLst>
                          </p:cTn>
                        </p:par>
                        <p:par>
                          <p:cTn id="167" fill="hold">
                            <p:stCondLst>
                              <p:cond delay="5500"/>
                            </p:stCondLst>
                            <p:childTnLst>
                              <p:par>
                                <p:cTn id="168" presetID="1" presetClass="entr" presetSubtype="0" fill="hold" nodeType="afterEffect">
                                  <p:stCondLst>
                                    <p:cond delay="0"/>
                                  </p:stCondLst>
                                  <p:childTnLst>
                                    <p:set>
                                      <p:cBhvr>
                                        <p:cTn id="169" dur="1" fill="hold">
                                          <p:stCondLst>
                                            <p:cond delay="499"/>
                                          </p:stCondLst>
                                        </p:cTn>
                                        <p:tgtEl>
                                          <p:spTgt spid="254994"/>
                                        </p:tgtEl>
                                        <p:attrNameLst>
                                          <p:attrName>style.visibility</p:attrName>
                                        </p:attrNameLst>
                                      </p:cBhvr>
                                      <p:to>
                                        <p:strVal val="visible"/>
                                      </p:to>
                                    </p:set>
                                  </p:childTnLst>
                                </p:cTn>
                              </p:par>
                            </p:childTnLst>
                          </p:cTn>
                        </p:par>
                        <p:par>
                          <p:cTn id="170" fill="hold">
                            <p:stCondLst>
                              <p:cond delay="6000"/>
                            </p:stCondLst>
                            <p:childTnLst>
                              <p:par>
                                <p:cTn id="171" presetID="1" presetClass="entr" presetSubtype="0" fill="hold" nodeType="afterEffect">
                                  <p:stCondLst>
                                    <p:cond delay="0"/>
                                  </p:stCondLst>
                                  <p:childTnLst>
                                    <p:set>
                                      <p:cBhvr>
                                        <p:cTn id="172" dur="1" fill="hold">
                                          <p:stCondLst>
                                            <p:cond delay="499"/>
                                          </p:stCondLst>
                                        </p:cTn>
                                        <p:tgtEl>
                                          <p:spTgt spid="254995"/>
                                        </p:tgtEl>
                                        <p:attrNameLst>
                                          <p:attrName>style.visibility</p:attrName>
                                        </p:attrNameLst>
                                      </p:cBhvr>
                                      <p:to>
                                        <p:strVal val="visible"/>
                                      </p:to>
                                    </p:set>
                                  </p:childTnLst>
                                </p:cTn>
                              </p:par>
                            </p:childTnLst>
                          </p:cTn>
                        </p:par>
                        <p:par>
                          <p:cTn id="173" fill="hold">
                            <p:stCondLst>
                              <p:cond delay="6500"/>
                            </p:stCondLst>
                            <p:childTnLst>
                              <p:par>
                                <p:cTn id="174" presetID="1" presetClass="entr" presetSubtype="0" fill="hold" nodeType="afterEffect">
                                  <p:stCondLst>
                                    <p:cond delay="0"/>
                                  </p:stCondLst>
                                  <p:childTnLst>
                                    <p:set>
                                      <p:cBhvr>
                                        <p:cTn id="175" dur="1" fill="hold">
                                          <p:stCondLst>
                                            <p:cond delay="499"/>
                                          </p:stCondLst>
                                        </p:cTn>
                                        <p:tgtEl>
                                          <p:spTgt spid="254996"/>
                                        </p:tgtEl>
                                        <p:attrNameLst>
                                          <p:attrName>style.visibility</p:attrName>
                                        </p:attrNameLst>
                                      </p:cBhvr>
                                      <p:to>
                                        <p:strVal val="visible"/>
                                      </p:to>
                                    </p:set>
                                  </p:childTnLst>
                                </p:cTn>
                              </p:par>
                            </p:childTnLst>
                          </p:cTn>
                        </p:par>
                        <p:par>
                          <p:cTn id="176" fill="hold">
                            <p:stCondLst>
                              <p:cond delay="7000"/>
                            </p:stCondLst>
                            <p:childTnLst>
                              <p:par>
                                <p:cTn id="177" presetID="1" presetClass="entr" presetSubtype="0" fill="hold" nodeType="afterEffect">
                                  <p:stCondLst>
                                    <p:cond delay="0"/>
                                  </p:stCondLst>
                                  <p:childTnLst>
                                    <p:set>
                                      <p:cBhvr>
                                        <p:cTn id="178" dur="1" fill="hold">
                                          <p:stCondLst>
                                            <p:cond delay="499"/>
                                          </p:stCondLst>
                                        </p:cTn>
                                        <p:tgtEl>
                                          <p:spTgt spid="254997"/>
                                        </p:tgtEl>
                                        <p:attrNameLst>
                                          <p:attrName>style.visibility</p:attrName>
                                        </p:attrNameLst>
                                      </p:cBhvr>
                                      <p:to>
                                        <p:strVal val="visible"/>
                                      </p:to>
                                    </p:set>
                                  </p:childTnLst>
                                </p:cTn>
                              </p:par>
                            </p:childTnLst>
                          </p:cTn>
                        </p:par>
                        <p:par>
                          <p:cTn id="179" fill="hold">
                            <p:stCondLst>
                              <p:cond delay="7500"/>
                            </p:stCondLst>
                            <p:childTnLst>
                              <p:par>
                                <p:cTn id="180" presetID="1" presetClass="entr" presetSubtype="0" fill="hold" nodeType="afterEffect">
                                  <p:stCondLst>
                                    <p:cond delay="0"/>
                                  </p:stCondLst>
                                  <p:childTnLst>
                                    <p:set>
                                      <p:cBhvr>
                                        <p:cTn id="181" dur="1" fill="hold">
                                          <p:stCondLst>
                                            <p:cond delay="499"/>
                                          </p:stCondLst>
                                        </p:cTn>
                                        <p:tgtEl>
                                          <p:spTgt spid="254998"/>
                                        </p:tgtEl>
                                        <p:attrNameLst>
                                          <p:attrName>style.visibility</p:attrName>
                                        </p:attrNameLst>
                                      </p:cBhvr>
                                      <p:to>
                                        <p:strVal val="visible"/>
                                      </p:to>
                                    </p:set>
                                  </p:childTnLst>
                                </p:cTn>
                              </p:par>
                            </p:childTnLst>
                          </p:cTn>
                        </p:par>
                        <p:par>
                          <p:cTn id="182" fill="hold">
                            <p:stCondLst>
                              <p:cond delay="8000"/>
                            </p:stCondLst>
                            <p:childTnLst>
                              <p:par>
                                <p:cTn id="183" presetID="1" presetClass="entr" presetSubtype="0" fill="hold" nodeType="afterEffect">
                                  <p:stCondLst>
                                    <p:cond delay="0"/>
                                  </p:stCondLst>
                                  <p:childTnLst>
                                    <p:set>
                                      <p:cBhvr>
                                        <p:cTn id="184" dur="1" fill="hold">
                                          <p:stCondLst>
                                            <p:cond delay="499"/>
                                          </p:stCondLst>
                                        </p:cTn>
                                        <p:tgtEl>
                                          <p:spTgt spid="254999"/>
                                        </p:tgtEl>
                                        <p:attrNameLst>
                                          <p:attrName>style.visibility</p:attrName>
                                        </p:attrNameLst>
                                      </p:cBhvr>
                                      <p:to>
                                        <p:strVal val="visible"/>
                                      </p:to>
                                    </p:set>
                                  </p:childTnLst>
                                </p:cTn>
                              </p:par>
                            </p:childTnLst>
                          </p:cTn>
                        </p:par>
                        <p:par>
                          <p:cTn id="185" fill="hold">
                            <p:stCondLst>
                              <p:cond delay="8500"/>
                            </p:stCondLst>
                            <p:childTnLst>
                              <p:par>
                                <p:cTn id="186" presetID="1" presetClass="entr" presetSubtype="0" fill="hold" nodeType="afterEffect">
                                  <p:stCondLst>
                                    <p:cond delay="0"/>
                                  </p:stCondLst>
                                  <p:childTnLst>
                                    <p:set>
                                      <p:cBhvr>
                                        <p:cTn id="187" dur="1" fill="hold">
                                          <p:stCondLst>
                                            <p:cond delay="499"/>
                                          </p:stCondLst>
                                        </p:cTn>
                                        <p:tgtEl>
                                          <p:spTgt spid="255000"/>
                                        </p:tgtEl>
                                        <p:attrNameLst>
                                          <p:attrName>style.visibility</p:attrName>
                                        </p:attrNameLst>
                                      </p:cBhvr>
                                      <p:to>
                                        <p:strVal val="visible"/>
                                      </p:to>
                                    </p:set>
                                  </p:childTnLst>
                                </p:cTn>
                              </p:par>
                            </p:childTnLst>
                          </p:cTn>
                        </p:par>
                        <p:par>
                          <p:cTn id="188" fill="hold">
                            <p:stCondLst>
                              <p:cond delay="9000"/>
                            </p:stCondLst>
                            <p:childTnLst>
                              <p:par>
                                <p:cTn id="189" presetID="1" presetClass="entr" presetSubtype="0" fill="hold" nodeType="afterEffect">
                                  <p:stCondLst>
                                    <p:cond delay="0"/>
                                  </p:stCondLst>
                                  <p:childTnLst>
                                    <p:set>
                                      <p:cBhvr>
                                        <p:cTn id="190" dur="1" fill="hold">
                                          <p:stCondLst>
                                            <p:cond delay="499"/>
                                          </p:stCondLst>
                                        </p:cTn>
                                        <p:tgtEl>
                                          <p:spTgt spid="255001"/>
                                        </p:tgtEl>
                                        <p:attrNameLst>
                                          <p:attrName>style.visibility</p:attrName>
                                        </p:attrNameLst>
                                      </p:cBhvr>
                                      <p:to>
                                        <p:strVal val="visible"/>
                                      </p:to>
                                    </p:set>
                                  </p:childTnLst>
                                </p:cTn>
                              </p:par>
                            </p:childTnLst>
                          </p:cTn>
                        </p:par>
                        <p:par>
                          <p:cTn id="191" fill="hold">
                            <p:stCondLst>
                              <p:cond delay="9500"/>
                            </p:stCondLst>
                            <p:childTnLst>
                              <p:par>
                                <p:cTn id="192" presetID="1" presetClass="entr" presetSubtype="0" fill="hold" nodeType="afterEffect">
                                  <p:stCondLst>
                                    <p:cond delay="0"/>
                                  </p:stCondLst>
                                  <p:childTnLst>
                                    <p:set>
                                      <p:cBhvr>
                                        <p:cTn id="193" dur="1" fill="hold">
                                          <p:stCondLst>
                                            <p:cond delay="499"/>
                                          </p:stCondLst>
                                        </p:cTn>
                                        <p:tgtEl>
                                          <p:spTgt spid="255005"/>
                                        </p:tgtEl>
                                        <p:attrNameLst>
                                          <p:attrName>style.visibility</p:attrName>
                                        </p:attrNameLst>
                                      </p:cBhvr>
                                      <p:to>
                                        <p:strVal val="visible"/>
                                      </p:to>
                                    </p:set>
                                  </p:childTnLst>
                                </p:cTn>
                              </p:par>
                            </p:childTnLst>
                          </p:cTn>
                        </p:par>
                        <p:par>
                          <p:cTn id="194" fill="hold">
                            <p:stCondLst>
                              <p:cond delay="10000"/>
                            </p:stCondLst>
                            <p:childTnLst>
                              <p:par>
                                <p:cTn id="195" presetID="1" presetClass="entr" presetSubtype="0" fill="hold" nodeType="afterEffect">
                                  <p:stCondLst>
                                    <p:cond delay="0"/>
                                  </p:stCondLst>
                                  <p:childTnLst>
                                    <p:set>
                                      <p:cBhvr>
                                        <p:cTn id="196" dur="1" fill="hold">
                                          <p:stCondLst>
                                            <p:cond delay="499"/>
                                          </p:stCondLst>
                                        </p:cTn>
                                        <p:tgtEl>
                                          <p:spTgt spid="255028"/>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grpId="0" nodeType="clickEffect">
                                  <p:stCondLst>
                                    <p:cond delay="0"/>
                                  </p:stCondLst>
                                  <p:childTnLst>
                                    <p:set>
                                      <p:cBhvr>
                                        <p:cTn id="200" dur="1" fill="hold">
                                          <p:stCondLst>
                                            <p:cond delay="499"/>
                                          </p:stCondLst>
                                        </p:cTn>
                                        <p:tgtEl>
                                          <p:spTgt spid="255002"/>
                                        </p:tgtEl>
                                        <p:attrNameLst>
                                          <p:attrName>style.visibility</p:attrName>
                                        </p:attrNameLst>
                                      </p:cBhvr>
                                      <p:to>
                                        <p:strVal val="visible"/>
                                      </p:to>
                                    </p:set>
                                  </p:childTnLst>
                                </p:cTn>
                              </p:par>
                            </p:childTnLst>
                          </p:cTn>
                        </p:par>
                        <p:par>
                          <p:cTn id="201" fill="hold">
                            <p:stCondLst>
                              <p:cond delay="500"/>
                            </p:stCondLst>
                            <p:childTnLst>
                              <p:par>
                                <p:cTn id="202" presetID="1" presetClass="entr" presetSubtype="0" fill="hold" grpId="0" nodeType="afterEffect">
                                  <p:stCondLst>
                                    <p:cond delay="0"/>
                                  </p:stCondLst>
                                  <p:childTnLst>
                                    <p:set>
                                      <p:cBhvr>
                                        <p:cTn id="203" dur="1" fill="hold">
                                          <p:stCondLst>
                                            <p:cond delay="499"/>
                                          </p:stCondLst>
                                        </p:cTn>
                                        <p:tgtEl>
                                          <p:spTgt spid="255003"/>
                                        </p:tgtEl>
                                        <p:attrNameLst>
                                          <p:attrName>style.visibility</p:attrName>
                                        </p:attrNameLst>
                                      </p:cBhvr>
                                      <p:to>
                                        <p:strVal val="visible"/>
                                      </p:to>
                                    </p:set>
                                  </p:childTnLst>
                                </p:cTn>
                              </p:par>
                            </p:childTnLst>
                          </p:cTn>
                        </p:par>
                        <p:par>
                          <p:cTn id="204" fill="hold">
                            <p:stCondLst>
                              <p:cond delay="1000"/>
                            </p:stCondLst>
                            <p:childTnLst>
                              <p:par>
                                <p:cTn id="205" presetID="1" presetClass="entr" presetSubtype="0" fill="hold" grpId="0" nodeType="afterEffect">
                                  <p:stCondLst>
                                    <p:cond delay="0"/>
                                  </p:stCondLst>
                                  <p:childTnLst>
                                    <p:set>
                                      <p:cBhvr>
                                        <p:cTn id="206" dur="1" fill="hold">
                                          <p:stCondLst>
                                            <p:cond delay="499"/>
                                          </p:stCondLst>
                                        </p:cTn>
                                        <p:tgtEl>
                                          <p:spTgt spid="255004"/>
                                        </p:tgtEl>
                                        <p:attrNameLst>
                                          <p:attrName>style.visibility</p:attrName>
                                        </p:attrNameLst>
                                      </p:cBhvr>
                                      <p:to>
                                        <p:strVal val="visible"/>
                                      </p:to>
                                    </p:set>
                                  </p:childTnLst>
                                </p:cTn>
                              </p:par>
                            </p:childTnLst>
                          </p:cTn>
                        </p:par>
                        <p:par>
                          <p:cTn id="207" fill="hold">
                            <p:stCondLst>
                              <p:cond delay="1500"/>
                            </p:stCondLst>
                            <p:childTnLst>
                              <p:par>
                                <p:cTn id="208" presetID="1" presetClass="entr" presetSubtype="0" fill="hold" nodeType="afterEffect">
                                  <p:stCondLst>
                                    <p:cond delay="0"/>
                                  </p:stCondLst>
                                  <p:childTnLst>
                                    <p:set>
                                      <p:cBhvr>
                                        <p:cTn id="209" dur="1" fill="hold">
                                          <p:stCondLst>
                                            <p:cond delay="499"/>
                                          </p:stCondLst>
                                        </p:cTn>
                                        <p:tgtEl>
                                          <p:spTgt spid="255006"/>
                                        </p:tgtEl>
                                        <p:attrNameLst>
                                          <p:attrName>style.visibility</p:attrName>
                                        </p:attrNameLst>
                                      </p:cBhvr>
                                      <p:to>
                                        <p:strVal val="visible"/>
                                      </p:to>
                                    </p:set>
                                  </p:childTnLst>
                                </p:cTn>
                              </p:par>
                            </p:childTnLst>
                          </p:cTn>
                        </p:par>
                        <p:par>
                          <p:cTn id="210" fill="hold">
                            <p:stCondLst>
                              <p:cond delay="2000"/>
                            </p:stCondLst>
                            <p:childTnLst>
                              <p:par>
                                <p:cTn id="211" presetID="1" presetClass="entr" presetSubtype="0" fill="hold" nodeType="afterEffect">
                                  <p:stCondLst>
                                    <p:cond delay="0"/>
                                  </p:stCondLst>
                                  <p:childTnLst>
                                    <p:set>
                                      <p:cBhvr>
                                        <p:cTn id="212" dur="1" fill="hold">
                                          <p:stCondLst>
                                            <p:cond delay="499"/>
                                          </p:stCondLst>
                                        </p:cTn>
                                        <p:tgtEl>
                                          <p:spTgt spid="255007"/>
                                        </p:tgtEl>
                                        <p:attrNameLst>
                                          <p:attrName>style.visibility</p:attrName>
                                        </p:attrNameLst>
                                      </p:cBhvr>
                                      <p:to>
                                        <p:strVal val="visible"/>
                                      </p:to>
                                    </p:set>
                                  </p:childTnLst>
                                </p:cTn>
                              </p:par>
                            </p:childTnLst>
                          </p:cTn>
                        </p:par>
                        <p:par>
                          <p:cTn id="213" fill="hold">
                            <p:stCondLst>
                              <p:cond delay="2500"/>
                            </p:stCondLst>
                            <p:childTnLst>
                              <p:par>
                                <p:cTn id="214" presetID="1" presetClass="entr" presetSubtype="0" fill="hold" nodeType="afterEffect">
                                  <p:stCondLst>
                                    <p:cond delay="0"/>
                                  </p:stCondLst>
                                  <p:childTnLst>
                                    <p:set>
                                      <p:cBhvr>
                                        <p:cTn id="215" dur="1" fill="hold">
                                          <p:stCondLst>
                                            <p:cond delay="499"/>
                                          </p:stCondLst>
                                        </p:cTn>
                                        <p:tgtEl>
                                          <p:spTgt spid="255008"/>
                                        </p:tgtEl>
                                        <p:attrNameLst>
                                          <p:attrName>style.visibility</p:attrName>
                                        </p:attrNameLst>
                                      </p:cBhvr>
                                      <p:to>
                                        <p:strVal val="visible"/>
                                      </p:to>
                                    </p:set>
                                  </p:childTnLst>
                                </p:cTn>
                              </p:par>
                            </p:childTnLst>
                          </p:cTn>
                        </p:par>
                        <p:par>
                          <p:cTn id="216" fill="hold">
                            <p:stCondLst>
                              <p:cond delay="3000"/>
                            </p:stCondLst>
                            <p:childTnLst>
                              <p:par>
                                <p:cTn id="217" presetID="1" presetClass="entr" presetSubtype="0" fill="hold" nodeType="afterEffect">
                                  <p:stCondLst>
                                    <p:cond delay="0"/>
                                  </p:stCondLst>
                                  <p:childTnLst>
                                    <p:set>
                                      <p:cBhvr>
                                        <p:cTn id="218" dur="1" fill="hold">
                                          <p:stCondLst>
                                            <p:cond delay="499"/>
                                          </p:stCondLst>
                                        </p:cTn>
                                        <p:tgtEl>
                                          <p:spTgt spid="255009"/>
                                        </p:tgtEl>
                                        <p:attrNameLst>
                                          <p:attrName>style.visibility</p:attrName>
                                        </p:attrNameLst>
                                      </p:cBhvr>
                                      <p:to>
                                        <p:strVal val="visible"/>
                                      </p:to>
                                    </p:set>
                                  </p:childTnLst>
                                </p:cTn>
                              </p:par>
                            </p:childTnLst>
                          </p:cTn>
                        </p:par>
                        <p:par>
                          <p:cTn id="219" fill="hold">
                            <p:stCondLst>
                              <p:cond delay="3500"/>
                            </p:stCondLst>
                            <p:childTnLst>
                              <p:par>
                                <p:cTn id="220" presetID="1" presetClass="entr" presetSubtype="0" fill="hold" nodeType="afterEffect">
                                  <p:stCondLst>
                                    <p:cond delay="0"/>
                                  </p:stCondLst>
                                  <p:childTnLst>
                                    <p:set>
                                      <p:cBhvr>
                                        <p:cTn id="221" dur="1" fill="hold">
                                          <p:stCondLst>
                                            <p:cond delay="499"/>
                                          </p:stCondLst>
                                        </p:cTn>
                                        <p:tgtEl>
                                          <p:spTgt spid="255010"/>
                                        </p:tgtEl>
                                        <p:attrNameLst>
                                          <p:attrName>style.visibility</p:attrName>
                                        </p:attrNameLst>
                                      </p:cBhvr>
                                      <p:to>
                                        <p:strVal val="visible"/>
                                      </p:to>
                                    </p:set>
                                  </p:childTnLst>
                                </p:cTn>
                              </p:par>
                            </p:childTnLst>
                          </p:cTn>
                        </p:par>
                        <p:par>
                          <p:cTn id="222" fill="hold">
                            <p:stCondLst>
                              <p:cond delay="4000"/>
                            </p:stCondLst>
                            <p:childTnLst>
                              <p:par>
                                <p:cTn id="223" presetID="1" presetClass="entr" presetSubtype="0" fill="hold" nodeType="afterEffect">
                                  <p:stCondLst>
                                    <p:cond delay="0"/>
                                  </p:stCondLst>
                                  <p:childTnLst>
                                    <p:set>
                                      <p:cBhvr>
                                        <p:cTn id="224" dur="1" fill="hold">
                                          <p:stCondLst>
                                            <p:cond delay="499"/>
                                          </p:stCondLst>
                                        </p:cTn>
                                        <p:tgtEl>
                                          <p:spTgt spid="255011"/>
                                        </p:tgtEl>
                                        <p:attrNameLst>
                                          <p:attrName>style.visibility</p:attrName>
                                        </p:attrNameLst>
                                      </p:cBhvr>
                                      <p:to>
                                        <p:strVal val="visible"/>
                                      </p:to>
                                    </p:set>
                                  </p:childTnLst>
                                </p:cTn>
                              </p:par>
                            </p:childTnLst>
                          </p:cTn>
                        </p:par>
                        <p:par>
                          <p:cTn id="225" fill="hold">
                            <p:stCondLst>
                              <p:cond delay="4500"/>
                            </p:stCondLst>
                            <p:childTnLst>
                              <p:par>
                                <p:cTn id="226" presetID="1" presetClass="entr" presetSubtype="0" fill="hold" nodeType="afterEffect">
                                  <p:stCondLst>
                                    <p:cond delay="0"/>
                                  </p:stCondLst>
                                  <p:childTnLst>
                                    <p:set>
                                      <p:cBhvr>
                                        <p:cTn id="227" dur="1" fill="hold">
                                          <p:stCondLst>
                                            <p:cond delay="499"/>
                                          </p:stCondLst>
                                        </p:cTn>
                                        <p:tgtEl>
                                          <p:spTgt spid="255012"/>
                                        </p:tgtEl>
                                        <p:attrNameLst>
                                          <p:attrName>style.visibility</p:attrName>
                                        </p:attrNameLst>
                                      </p:cBhvr>
                                      <p:to>
                                        <p:strVal val="visible"/>
                                      </p:to>
                                    </p:set>
                                  </p:childTnLst>
                                </p:cTn>
                              </p:par>
                            </p:childTnLst>
                          </p:cTn>
                        </p:par>
                        <p:par>
                          <p:cTn id="228" fill="hold">
                            <p:stCondLst>
                              <p:cond delay="5000"/>
                            </p:stCondLst>
                            <p:childTnLst>
                              <p:par>
                                <p:cTn id="229" presetID="1" presetClass="entr" presetSubtype="0" fill="hold" nodeType="afterEffect">
                                  <p:stCondLst>
                                    <p:cond delay="0"/>
                                  </p:stCondLst>
                                  <p:childTnLst>
                                    <p:set>
                                      <p:cBhvr>
                                        <p:cTn id="230" dur="1" fill="hold">
                                          <p:stCondLst>
                                            <p:cond delay="499"/>
                                          </p:stCondLst>
                                        </p:cTn>
                                        <p:tgtEl>
                                          <p:spTgt spid="255013"/>
                                        </p:tgtEl>
                                        <p:attrNameLst>
                                          <p:attrName>style.visibility</p:attrName>
                                        </p:attrNameLst>
                                      </p:cBhvr>
                                      <p:to>
                                        <p:strVal val="visible"/>
                                      </p:to>
                                    </p:set>
                                  </p:childTnLst>
                                </p:cTn>
                              </p:par>
                            </p:childTnLst>
                          </p:cTn>
                        </p:par>
                        <p:par>
                          <p:cTn id="231" fill="hold">
                            <p:stCondLst>
                              <p:cond delay="5500"/>
                            </p:stCondLst>
                            <p:childTnLst>
                              <p:par>
                                <p:cTn id="232" presetID="1" presetClass="entr" presetSubtype="0" fill="hold" nodeType="afterEffect">
                                  <p:stCondLst>
                                    <p:cond delay="0"/>
                                  </p:stCondLst>
                                  <p:childTnLst>
                                    <p:set>
                                      <p:cBhvr>
                                        <p:cTn id="233" dur="1" fill="hold">
                                          <p:stCondLst>
                                            <p:cond delay="499"/>
                                          </p:stCondLst>
                                        </p:cTn>
                                        <p:tgtEl>
                                          <p:spTgt spid="255014"/>
                                        </p:tgtEl>
                                        <p:attrNameLst>
                                          <p:attrName>style.visibility</p:attrName>
                                        </p:attrNameLst>
                                      </p:cBhvr>
                                      <p:to>
                                        <p:strVal val="visible"/>
                                      </p:to>
                                    </p:set>
                                  </p:childTnLst>
                                </p:cTn>
                              </p:par>
                            </p:childTnLst>
                          </p:cTn>
                        </p:par>
                        <p:par>
                          <p:cTn id="234" fill="hold">
                            <p:stCondLst>
                              <p:cond delay="6000"/>
                            </p:stCondLst>
                            <p:childTnLst>
                              <p:par>
                                <p:cTn id="235" presetID="1" presetClass="entr" presetSubtype="0" fill="hold" nodeType="afterEffect">
                                  <p:stCondLst>
                                    <p:cond delay="0"/>
                                  </p:stCondLst>
                                  <p:childTnLst>
                                    <p:set>
                                      <p:cBhvr>
                                        <p:cTn id="236" dur="1" fill="hold">
                                          <p:stCondLst>
                                            <p:cond delay="499"/>
                                          </p:stCondLst>
                                        </p:cTn>
                                        <p:tgtEl>
                                          <p:spTgt spid="255015"/>
                                        </p:tgtEl>
                                        <p:attrNameLst>
                                          <p:attrName>style.visibility</p:attrName>
                                        </p:attrNameLst>
                                      </p:cBhvr>
                                      <p:to>
                                        <p:strVal val="visible"/>
                                      </p:to>
                                    </p:set>
                                  </p:childTnLst>
                                </p:cTn>
                              </p:par>
                            </p:childTnLst>
                          </p:cTn>
                        </p:par>
                        <p:par>
                          <p:cTn id="237" fill="hold">
                            <p:stCondLst>
                              <p:cond delay="6500"/>
                            </p:stCondLst>
                            <p:childTnLst>
                              <p:par>
                                <p:cTn id="238" presetID="1" presetClass="entr" presetSubtype="0" fill="hold" nodeType="afterEffect">
                                  <p:stCondLst>
                                    <p:cond delay="0"/>
                                  </p:stCondLst>
                                  <p:childTnLst>
                                    <p:set>
                                      <p:cBhvr>
                                        <p:cTn id="239" dur="1" fill="hold">
                                          <p:stCondLst>
                                            <p:cond delay="499"/>
                                          </p:stCondLst>
                                        </p:cTn>
                                        <p:tgtEl>
                                          <p:spTgt spid="255016"/>
                                        </p:tgtEl>
                                        <p:attrNameLst>
                                          <p:attrName>style.visibility</p:attrName>
                                        </p:attrNameLst>
                                      </p:cBhvr>
                                      <p:to>
                                        <p:strVal val="visible"/>
                                      </p:to>
                                    </p:set>
                                  </p:childTnLst>
                                </p:cTn>
                              </p:par>
                            </p:childTnLst>
                          </p:cTn>
                        </p:par>
                        <p:par>
                          <p:cTn id="240" fill="hold">
                            <p:stCondLst>
                              <p:cond delay="7000"/>
                            </p:stCondLst>
                            <p:childTnLst>
                              <p:par>
                                <p:cTn id="241" presetID="1" presetClass="entr" presetSubtype="0" fill="hold" nodeType="afterEffect">
                                  <p:stCondLst>
                                    <p:cond delay="0"/>
                                  </p:stCondLst>
                                  <p:childTnLst>
                                    <p:set>
                                      <p:cBhvr>
                                        <p:cTn id="242" dur="1" fill="hold">
                                          <p:stCondLst>
                                            <p:cond delay="499"/>
                                          </p:stCondLst>
                                        </p:cTn>
                                        <p:tgtEl>
                                          <p:spTgt spid="255017"/>
                                        </p:tgtEl>
                                        <p:attrNameLst>
                                          <p:attrName>style.visibility</p:attrName>
                                        </p:attrNameLst>
                                      </p:cBhvr>
                                      <p:to>
                                        <p:strVal val="visible"/>
                                      </p:to>
                                    </p:set>
                                  </p:childTnLst>
                                </p:cTn>
                              </p:par>
                            </p:childTnLst>
                          </p:cTn>
                        </p:par>
                        <p:par>
                          <p:cTn id="243" fill="hold">
                            <p:stCondLst>
                              <p:cond delay="7500"/>
                            </p:stCondLst>
                            <p:childTnLst>
                              <p:par>
                                <p:cTn id="244" presetID="1" presetClass="entr" presetSubtype="0" fill="hold" nodeType="afterEffect">
                                  <p:stCondLst>
                                    <p:cond delay="0"/>
                                  </p:stCondLst>
                                  <p:childTnLst>
                                    <p:set>
                                      <p:cBhvr>
                                        <p:cTn id="245" dur="1" fill="hold">
                                          <p:stCondLst>
                                            <p:cond delay="499"/>
                                          </p:stCondLst>
                                        </p:cTn>
                                        <p:tgtEl>
                                          <p:spTgt spid="255018"/>
                                        </p:tgtEl>
                                        <p:attrNameLst>
                                          <p:attrName>style.visibility</p:attrName>
                                        </p:attrNameLst>
                                      </p:cBhvr>
                                      <p:to>
                                        <p:strVal val="visible"/>
                                      </p:to>
                                    </p:set>
                                  </p:childTnLst>
                                </p:cTn>
                              </p:par>
                            </p:childTnLst>
                          </p:cTn>
                        </p:par>
                        <p:par>
                          <p:cTn id="246" fill="hold">
                            <p:stCondLst>
                              <p:cond delay="8000"/>
                            </p:stCondLst>
                            <p:childTnLst>
                              <p:par>
                                <p:cTn id="247" presetID="1" presetClass="entr" presetSubtype="0" fill="hold" nodeType="afterEffect">
                                  <p:stCondLst>
                                    <p:cond delay="0"/>
                                  </p:stCondLst>
                                  <p:childTnLst>
                                    <p:set>
                                      <p:cBhvr>
                                        <p:cTn id="248" dur="1" fill="hold">
                                          <p:stCondLst>
                                            <p:cond delay="499"/>
                                          </p:stCondLst>
                                        </p:cTn>
                                        <p:tgtEl>
                                          <p:spTgt spid="255019"/>
                                        </p:tgtEl>
                                        <p:attrNameLst>
                                          <p:attrName>style.visibility</p:attrName>
                                        </p:attrNameLst>
                                      </p:cBhvr>
                                      <p:to>
                                        <p:strVal val="visible"/>
                                      </p:to>
                                    </p:set>
                                  </p:childTnLst>
                                </p:cTn>
                              </p:par>
                            </p:childTnLst>
                          </p:cTn>
                        </p:par>
                        <p:par>
                          <p:cTn id="249" fill="hold">
                            <p:stCondLst>
                              <p:cond delay="8500"/>
                            </p:stCondLst>
                            <p:childTnLst>
                              <p:par>
                                <p:cTn id="250" presetID="1" presetClass="entr" presetSubtype="0" fill="hold" nodeType="afterEffect">
                                  <p:stCondLst>
                                    <p:cond delay="0"/>
                                  </p:stCondLst>
                                  <p:childTnLst>
                                    <p:set>
                                      <p:cBhvr>
                                        <p:cTn id="251" dur="1" fill="hold">
                                          <p:stCondLst>
                                            <p:cond delay="499"/>
                                          </p:stCondLst>
                                        </p:cTn>
                                        <p:tgtEl>
                                          <p:spTgt spid="255020"/>
                                        </p:tgtEl>
                                        <p:attrNameLst>
                                          <p:attrName>style.visibility</p:attrName>
                                        </p:attrNameLst>
                                      </p:cBhvr>
                                      <p:to>
                                        <p:strVal val="visible"/>
                                      </p:to>
                                    </p:set>
                                  </p:childTnLst>
                                </p:cTn>
                              </p:par>
                            </p:childTnLst>
                          </p:cTn>
                        </p:par>
                        <p:par>
                          <p:cTn id="252" fill="hold">
                            <p:stCondLst>
                              <p:cond delay="9000"/>
                            </p:stCondLst>
                            <p:childTnLst>
                              <p:par>
                                <p:cTn id="253" presetID="1" presetClass="entr" presetSubtype="0" fill="hold" nodeType="afterEffect">
                                  <p:stCondLst>
                                    <p:cond delay="0"/>
                                  </p:stCondLst>
                                  <p:childTnLst>
                                    <p:set>
                                      <p:cBhvr>
                                        <p:cTn id="254" dur="1" fill="hold">
                                          <p:stCondLst>
                                            <p:cond delay="499"/>
                                          </p:stCondLst>
                                        </p:cTn>
                                        <p:tgtEl>
                                          <p:spTgt spid="255021"/>
                                        </p:tgtEl>
                                        <p:attrNameLst>
                                          <p:attrName>style.visibility</p:attrName>
                                        </p:attrNameLst>
                                      </p:cBhvr>
                                      <p:to>
                                        <p:strVal val="visible"/>
                                      </p:to>
                                    </p:set>
                                  </p:childTnLst>
                                </p:cTn>
                              </p:par>
                            </p:childTnLst>
                          </p:cTn>
                        </p:par>
                        <p:par>
                          <p:cTn id="255" fill="hold">
                            <p:stCondLst>
                              <p:cond delay="9500"/>
                            </p:stCondLst>
                            <p:childTnLst>
                              <p:par>
                                <p:cTn id="256" presetID="1" presetClass="entr" presetSubtype="0" fill="hold" nodeType="afterEffect">
                                  <p:stCondLst>
                                    <p:cond delay="0"/>
                                  </p:stCondLst>
                                  <p:childTnLst>
                                    <p:set>
                                      <p:cBhvr>
                                        <p:cTn id="257" dur="1" fill="hold">
                                          <p:stCondLst>
                                            <p:cond delay="499"/>
                                          </p:stCondLst>
                                        </p:cTn>
                                        <p:tgtEl>
                                          <p:spTgt spid="255022"/>
                                        </p:tgtEl>
                                        <p:attrNameLst>
                                          <p:attrName>style.visibility</p:attrName>
                                        </p:attrNameLst>
                                      </p:cBhvr>
                                      <p:to>
                                        <p:strVal val="visible"/>
                                      </p:to>
                                    </p:set>
                                  </p:childTnLst>
                                </p:cTn>
                              </p:par>
                            </p:childTnLst>
                          </p:cTn>
                        </p:par>
                        <p:par>
                          <p:cTn id="258" fill="hold">
                            <p:stCondLst>
                              <p:cond delay="10000"/>
                            </p:stCondLst>
                            <p:childTnLst>
                              <p:par>
                                <p:cTn id="259" presetID="1" presetClass="entr" presetSubtype="0" fill="hold" nodeType="afterEffect">
                                  <p:stCondLst>
                                    <p:cond delay="0"/>
                                  </p:stCondLst>
                                  <p:childTnLst>
                                    <p:set>
                                      <p:cBhvr>
                                        <p:cTn id="260" dur="1" fill="hold">
                                          <p:stCondLst>
                                            <p:cond delay="499"/>
                                          </p:stCondLst>
                                        </p:cTn>
                                        <p:tgtEl>
                                          <p:spTgt spid="255023"/>
                                        </p:tgtEl>
                                        <p:attrNameLst>
                                          <p:attrName>style.visibility</p:attrName>
                                        </p:attrNameLst>
                                      </p:cBhvr>
                                      <p:to>
                                        <p:strVal val="visible"/>
                                      </p:to>
                                    </p:set>
                                  </p:childTnLst>
                                </p:cTn>
                              </p:par>
                            </p:childTnLst>
                          </p:cTn>
                        </p:par>
                        <p:par>
                          <p:cTn id="261" fill="hold">
                            <p:stCondLst>
                              <p:cond delay="10500"/>
                            </p:stCondLst>
                            <p:childTnLst>
                              <p:par>
                                <p:cTn id="262" presetID="1" presetClass="entr" presetSubtype="0" fill="hold" nodeType="afterEffect">
                                  <p:stCondLst>
                                    <p:cond delay="0"/>
                                  </p:stCondLst>
                                  <p:childTnLst>
                                    <p:set>
                                      <p:cBhvr>
                                        <p:cTn id="263" dur="1" fill="hold">
                                          <p:stCondLst>
                                            <p:cond delay="499"/>
                                          </p:stCondLst>
                                        </p:cTn>
                                        <p:tgtEl>
                                          <p:spTgt spid="255024"/>
                                        </p:tgtEl>
                                        <p:attrNameLst>
                                          <p:attrName>style.visibility</p:attrName>
                                        </p:attrNameLst>
                                      </p:cBhvr>
                                      <p:to>
                                        <p:strVal val="visible"/>
                                      </p:to>
                                    </p:set>
                                  </p:childTnLst>
                                </p:cTn>
                              </p:par>
                            </p:childTnLst>
                          </p:cTn>
                        </p:par>
                        <p:par>
                          <p:cTn id="264" fill="hold">
                            <p:stCondLst>
                              <p:cond delay="11000"/>
                            </p:stCondLst>
                            <p:childTnLst>
                              <p:par>
                                <p:cTn id="265" presetID="1" presetClass="entr" presetSubtype="0" fill="hold" nodeType="afterEffect">
                                  <p:stCondLst>
                                    <p:cond delay="0"/>
                                  </p:stCondLst>
                                  <p:childTnLst>
                                    <p:set>
                                      <p:cBhvr>
                                        <p:cTn id="266" dur="1" fill="hold">
                                          <p:stCondLst>
                                            <p:cond delay="499"/>
                                          </p:stCondLst>
                                        </p:cTn>
                                        <p:tgtEl>
                                          <p:spTgt spid="255025"/>
                                        </p:tgtEl>
                                        <p:attrNameLst>
                                          <p:attrName>style.visibility</p:attrName>
                                        </p:attrNameLst>
                                      </p:cBhvr>
                                      <p:to>
                                        <p:strVal val="visible"/>
                                      </p:to>
                                    </p:set>
                                  </p:childTnLst>
                                </p:cTn>
                              </p:par>
                            </p:childTnLst>
                          </p:cTn>
                        </p:par>
                        <p:par>
                          <p:cTn id="267" fill="hold">
                            <p:stCondLst>
                              <p:cond delay="11500"/>
                            </p:stCondLst>
                            <p:childTnLst>
                              <p:par>
                                <p:cTn id="268" presetID="1" presetClass="entr" presetSubtype="0" fill="hold" nodeType="afterEffect">
                                  <p:stCondLst>
                                    <p:cond delay="0"/>
                                  </p:stCondLst>
                                  <p:childTnLst>
                                    <p:set>
                                      <p:cBhvr>
                                        <p:cTn id="269" dur="1" fill="hold">
                                          <p:stCondLst>
                                            <p:cond delay="499"/>
                                          </p:stCondLst>
                                        </p:cTn>
                                        <p:tgtEl>
                                          <p:spTgt spid="255026"/>
                                        </p:tgtEl>
                                        <p:attrNameLst>
                                          <p:attrName>style.visibility</p:attrName>
                                        </p:attrNameLst>
                                      </p:cBhvr>
                                      <p:to>
                                        <p:strVal val="visible"/>
                                      </p:to>
                                    </p:set>
                                  </p:childTnLst>
                                </p:cTn>
                              </p:par>
                            </p:childTnLst>
                          </p:cTn>
                        </p:par>
                        <p:par>
                          <p:cTn id="270" fill="hold">
                            <p:stCondLst>
                              <p:cond delay="12000"/>
                            </p:stCondLst>
                            <p:childTnLst>
                              <p:par>
                                <p:cTn id="271" presetID="1" presetClass="entr" presetSubtype="0" fill="hold" nodeType="afterEffect">
                                  <p:stCondLst>
                                    <p:cond delay="0"/>
                                  </p:stCondLst>
                                  <p:childTnLst>
                                    <p:set>
                                      <p:cBhvr>
                                        <p:cTn id="272" dur="1" fill="hold">
                                          <p:stCondLst>
                                            <p:cond delay="499"/>
                                          </p:stCondLst>
                                        </p:cTn>
                                        <p:tgtEl>
                                          <p:spTgt spid="255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P spid="254980" grpId="0" animBg="1"/>
      <p:bldP spid="254981" grpId="0" animBg="1"/>
      <p:bldP spid="254982" grpId="0" animBg="1"/>
      <p:bldP spid="255002" grpId="0" animBg="1"/>
      <p:bldP spid="255003" grpId="0" autoUpdateAnimBg="0"/>
      <p:bldP spid="255004" grpId="0" autoUpdateAnimBg="0"/>
      <p:bldP spid="255039" grpId="0" autoUpdateAnimBg="0"/>
      <p:bldP spid="255040" grpId="0" autoUpdateAnimBg="0"/>
      <p:bldP spid="255041" grpId="0" animBg="1"/>
      <p:bldP spid="255042" grpId="0" animBg="1"/>
      <p:bldP spid="255043" grpId="0" animBg="1"/>
      <p:bldP spid="255044" grpId="0" animBg="1"/>
      <p:bldP spid="255045" grpId="0" animBg="1"/>
      <p:bldP spid="255046" grpId="0" autoUpdateAnimBg="0"/>
      <p:bldP spid="255047" grpId="0" autoUpdateAnimBg="0"/>
      <p:bldP spid="255048" grpId="0" animBg="1"/>
      <p:bldP spid="25505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p:cNvPicPr>
          <p:nvPr/>
        </p:nvPicPr>
        <p:blipFill>
          <a:blip r:embed="rId2"/>
          <a:srcRect/>
          <a:stretch>
            <a:fillRect/>
          </a:stretch>
        </p:blipFill>
        <p:spPr bwMode="auto">
          <a:xfrm>
            <a:off x="1476375" y="0"/>
            <a:ext cx="6307138" cy="6672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638175" y="4513263"/>
            <a:ext cx="3376613" cy="2014537"/>
          </a:xfrm>
          <a:prstGeom prst="rect">
            <a:avLst/>
          </a:prstGeom>
          <a:solidFill>
            <a:srgbClr val="FF9999"/>
          </a:solidFill>
          <a:ln w="9525">
            <a:solidFill>
              <a:srgbClr val="FF9999"/>
            </a:solidFill>
            <a:miter lim="800000"/>
            <a:headEnd/>
            <a:tailEnd/>
          </a:ln>
        </p:spPr>
        <p:txBody>
          <a:bodyPr wrap="none" anchor="ctr"/>
          <a:lstStyle/>
          <a:p>
            <a:endParaRPr lang="ar-EG"/>
          </a:p>
        </p:txBody>
      </p:sp>
      <p:pic>
        <p:nvPicPr>
          <p:cNvPr id="37891" name="Picture 3"/>
          <p:cNvPicPr>
            <a:picLocks noChangeAspect="1" noChangeArrowheads="1"/>
          </p:cNvPicPr>
          <p:nvPr/>
        </p:nvPicPr>
        <p:blipFill>
          <a:blip r:embed="rId2"/>
          <a:srcRect/>
          <a:stretch>
            <a:fillRect/>
          </a:stretch>
        </p:blipFill>
        <p:spPr bwMode="auto">
          <a:xfrm>
            <a:off x="1981200" y="457200"/>
            <a:ext cx="2603500" cy="2095500"/>
          </a:xfrm>
          <a:prstGeom prst="rect">
            <a:avLst/>
          </a:prstGeom>
          <a:noFill/>
          <a:ln w="9525">
            <a:noFill/>
            <a:miter lim="800000"/>
            <a:headEnd/>
            <a:tailEnd/>
          </a:ln>
        </p:spPr>
      </p:pic>
      <p:pic>
        <p:nvPicPr>
          <p:cNvPr id="37892" name="Picture 4"/>
          <p:cNvPicPr>
            <a:picLocks noChangeAspect="1" noChangeArrowheads="1"/>
          </p:cNvPicPr>
          <p:nvPr/>
        </p:nvPicPr>
        <p:blipFill>
          <a:blip r:embed="rId3"/>
          <a:srcRect/>
          <a:stretch>
            <a:fillRect/>
          </a:stretch>
        </p:blipFill>
        <p:spPr bwMode="auto">
          <a:xfrm>
            <a:off x="533400" y="381000"/>
            <a:ext cx="558800" cy="2146300"/>
          </a:xfrm>
          <a:prstGeom prst="rect">
            <a:avLst/>
          </a:prstGeom>
          <a:noFill/>
          <a:ln w="9525">
            <a:noFill/>
            <a:miter lim="800000"/>
            <a:headEnd/>
            <a:tailEnd/>
          </a:ln>
        </p:spPr>
      </p:pic>
      <p:pic>
        <p:nvPicPr>
          <p:cNvPr id="37893" name="Picture 5"/>
          <p:cNvPicPr>
            <a:picLocks noChangeAspect="1" noChangeArrowheads="1"/>
          </p:cNvPicPr>
          <p:nvPr/>
        </p:nvPicPr>
        <p:blipFill>
          <a:blip r:embed="rId4"/>
          <a:srcRect/>
          <a:stretch>
            <a:fillRect/>
          </a:stretch>
        </p:blipFill>
        <p:spPr bwMode="auto">
          <a:xfrm>
            <a:off x="1039813" y="403225"/>
            <a:ext cx="1028700" cy="2146300"/>
          </a:xfrm>
          <a:prstGeom prst="rect">
            <a:avLst/>
          </a:prstGeom>
          <a:noFill/>
          <a:ln w="9525">
            <a:noFill/>
            <a:miter lim="800000"/>
            <a:headEnd/>
            <a:tailEnd/>
          </a:ln>
        </p:spPr>
      </p:pic>
      <p:sp>
        <p:nvSpPr>
          <p:cNvPr id="37894" name="Line 6"/>
          <p:cNvSpPr>
            <a:spLocks noChangeShapeType="1"/>
          </p:cNvSpPr>
          <p:nvPr/>
        </p:nvSpPr>
        <p:spPr bwMode="auto">
          <a:xfrm>
            <a:off x="4038600" y="381000"/>
            <a:ext cx="304800" cy="0"/>
          </a:xfrm>
          <a:prstGeom prst="line">
            <a:avLst/>
          </a:prstGeom>
          <a:noFill/>
          <a:ln w="38100">
            <a:solidFill>
              <a:schemeClr val="tx1"/>
            </a:solidFill>
            <a:round/>
            <a:headEnd/>
            <a:tailEnd/>
          </a:ln>
        </p:spPr>
        <p:txBody>
          <a:bodyPr wrap="none" anchor="ctr"/>
          <a:lstStyle/>
          <a:p>
            <a:endParaRPr lang="ar-EG"/>
          </a:p>
        </p:txBody>
      </p:sp>
      <p:sp>
        <p:nvSpPr>
          <p:cNvPr id="37895" name="Line 7"/>
          <p:cNvSpPr>
            <a:spLocks noChangeShapeType="1"/>
          </p:cNvSpPr>
          <p:nvPr/>
        </p:nvSpPr>
        <p:spPr bwMode="auto">
          <a:xfrm>
            <a:off x="4343400" y="381000"/>
            <a:ext cx="0" cy="2133600"/>
          </a:xfrm>
          <a:prstGeom prst="line">
            <a:avLst/>
          </a:prstGeom>
          <a:noFill/>
          <a:ln w="38100">
            <a:solidFill>
              <a:schemeClr val="tx1"/>
            </a:solidFill>
            <a:round/>
            <a:headEnd/>
            <a:tailEnd/>
          </a:ln>
        </p:spPr>
        <p:txBody>
          <a:bodyPr wrap="none" anchor="ctr"/>
          <a:lstStyle/>
          <a:p>
            <a:endParaRPr lang="ar-EG"/>
          </a:p>
        </p:txBody>
      </p:sp>
      <p:sp>
        <p:nvSpPr>
          <p:cNvPr id="37896" name="Line 8"/>
          <p:cNvSpPr>
            <a:spLocks noChangeShapeType="1"/>
          </p:cNvSpPr>
          <p:nvPr/>
        </p:nvSpPr>
        <p:spPr bwMode="auto">
          <a:xfrm>
            <a:off x="4038600" y="2514600"/>
            <a:ext cx="304800" cy="0"/>
          </a:xfrm>
          <a:prstGeom prst="line">
            <a:avLst/>
          </a:prstGeom>
          <a:noFill/>
          <a:ln w="38100">
            <a:solidFill>
              <a:schemeClr val="tx1"/>
            </a:solidFill>
            <a:round/>
            <a:headEnd/>
            <a:tailEnd/>
          </a:ln>
        </p:spPr>
        <p:txBody>
          <a:bodyPr wrap="none" anchor="ctr"/>
          <a:lstStyle/>
          <a:p>
            <a:endParaRPr lang="ar-EG"/>
          </a:p>
        </p:txBody>
      </p:sp>
      <p:sp>
        <p:nvSpPr>
          <p:cNvPr id="37897" name="Text Box 9"/>
          <p:cNvSpPr txBox="1">
            <a:spLocks noChangeArrowheads="1"/>
          </p:cNvSpPr>
          <p:nvPr/>
        </p:nvSpPr>
        <p:spPr bwMode="auto">
          <a:xfrm>
            <a:off x="4800600" y="1282700"/>
            <a:ext cx="2635250" cy="641350"/>
          </a:xfrm>
          <a:prstGeom prst="rect">
            <a:avLst/>
          </a:prstGeom>
          <a:noFill/>
          <a:ln w="9525">
            <a:noFill/>
            <a:miter lim="800000"/>
            <a:headEnd/>
            <a:tailEnd/>
          </a:ln>
        </p:spPr>
        <p:txBody>
          <a:bodyPr wrap="none">
            <a:spAutoFit/>
          </a:bodyPr>
          <a:lstStyle/>
          <a:p>
            <a:r>
              <a:rPr lang="en-US" sz="1800">
                <a:latin typeface="Helvetica" charset="0"/>
              </a:rPr>
              <a:t>Polyclonal antibodies</a:t>
            </a:r>
          </a:p>
          <a:p>
            <a:r>
              <a:rPr lang="en-US" sz="1800">
                <a:latin typeface="Helvetica" charset="0"/>
              </a:rPr>
              <a:t>   (Polyclonal antiserum)</a:t>
            </a:r>
          </a:p>
        </p:txBody>
      </p:sp>
      <p:sp>
        <p:nvSpPr>
          <p:cNvPr id="37898" name="Line 10"/>
          <p:cNvSpPr>
            <a:spLocks noChangeShapeType="1"/>
          </p:cNvSpPr>
          <p:nvPr/>
        </p:nvSpPr>
        <p:spPr bwMode="auto">
          <a:xfrm>
            <a:off x="4343400" y="1447800"/>
            <a:ext cx="457200" cy="0"/>
          </a:xfrm>
          <a:prstGeom prst="line">
            <a:avLst/>
          </a:prstGeom>
          <a:noFill/>
          <a:ln w="28575">
            <a:solidFill>
              <a:schemeClr val="tx1"/>
            </a:solidFill>
            <a:round/>
            <a:headEnd/>
            <a:tailEnd/>
          </a:ln>
        </p:spPr>
        <p:txBody>
          <a:bodyPr wrap="none" anchor="ctr"/>
          <a:lstStyle/>
          <a:p>
            <a:endParaRPr lang="ar-EG"/>
          </a:p>
        </p:txBody>
      </p:sp>
      <p:pic>
        <p:nvPicPr>
          <p:cNvPr id="252939" name="Picture 11"/>
          <p:cNvPicPr>
            <a:picLocks noChangeAspect="1" noChangeArrowheads="1"/>
          </p:cNvPicPr>
          <p:nvPr/>
        </p:nvPicPr>
        <p:blipFill>
          <a:blip r:embed="rId5"/>
          <a:srcRect/>
          <a:stretch>
            <a:fillRect/>
          </a:stretch>
        </p:blipFill>
        <p:spPr bwMode="auto">
          <a:xfrm>
            <a:off x="2590800" y="2971800"/>
            <a:ext cx="3517900" cy="647700"/>
          </a:xfrm>
          <a:prstGeom prst="rect">
            <a:avLst/>
          </a:prstGeom>
          <a:noFill/>
          <a:ln w="9525">
            <a:noFill/>
            <a:miter lim="800000"/>
            <a:headEnd/>
            <a:tailEnd/>
          </a:ln>
        </p:spPr>
      </p:pic>
      <p:sp>
        <p:nvSpPr>
          <p:cNvPr id="252940" name="Line 12"/>
          <p:cNvSpPr>
            <a:spLocks noChangeShapeType="1"/>
          </p:cNvSpPr>
          <p:nvPr/>
        </p:nvSpPr>
        <p:spPr bwMode="auto">
          <a:xfrm>
            <a:off x="609600" y="4191000"/>
            <a:ext cx="0" cy="2362200"/>
          </a:xfrm>
          <a:prstGeom prst="line">
            <a:avLst/>
          </a:prstGeom>
          <a:noFill/>
          <a:ln w="38100">
            <a:solidFill>
              <a:schemeClr val="tx1"/>
            </a:solidFill>
            <a:round/>
            <a:headEnd/>
            <a:tailEnd/>
          </a:ln>
        </p:spPr>
        <p:txBody>
          <a:bodyPr wrap="none" anchor="ctr"/>
          <a:lstStyle/>
          <a:p>
            <a:endParaRPr lang="ar-EG"/>
          </a:p>
        </p:txBody>
      </p:sp>
      <p:sp>
        <p:nvSpPr>
          <p:cNvPr id="252941" name="Line 13"/>
          <p:cNvSpPr>
            <a:spLocks noChangeShapeType="1"/>
          </p:cNvSpPr>
          <p:nvPr/>
        </p:nvSpPr>
        <p:spPr bwMode="auto">
          <a:xfrm>
            <a:off x="609600" y="6553200"/>
            <a:ext cx="3429000" cy="0"/>
          </a:xfrm>
          <a:prstGeom prst="line">
            <a:avLst/>
          </a:prstGeom>
          <a:noFill/>
          <a:ln w="38100">
            <a:solidFill>
              <a:schemeClr val="tx1"/>
            </a:solidFill>
            <a:round/>
            <a:headEnd/>
            <a:tailEnd/>
          </a:ln>
        </p:spPr>
        <p:txBody>
          <a:bodyPr wrap="none" anchor="ctr"/>
          <a:lstStyle/>
          <a:p>
            <a:endParaRPr lang="ar-EG"/>
          </a:p>
        </p:txBody>
      </p:sp>
      <p:sp>
        <p:nvSpPr>
          <p:cNvPr id="252942" name="Line 14"/>
          <p:cNvSpPr>
            <a:spLocks noChangeShapeType="1"/>
          </p:cNvSpPr>
          <p:nvPr/>
        </p:nvSpPr>
        <p:spPr bwMode="auto">
          <a:xfrm>
            <a:off x="4038600" y="4191000"/>
            <a:ext cx="0" cy="2362200"/>
          </a:xfrm>
          <a:prstGeom prst="line">
            <a:avLst/>
          </a:prstGeom>
          <a:noFill/>
          <a:ln w="38100">
            <a:solidFill>
              <a:schemeClr val="tx1"/>
            </a:solidFill>
            <a:round/>
            <a:headEnd/>
            <a:tailEnd/>
          </a:ln>
        </p:spPr>
        <p:txBody>
          <a:bodyPr wrap="none" anchor="ctr"/>
          <a:lstStyle/>
          <a:p>
            <a:endParaRPr lang="ar-EG"/>
          </a:p>
        </p:txBody>
      </p:sp>
      <p:pic>
        <p:nvPicPr>
          <p:cNvPr id="252943" name="Picture 15"/>
          <p:cNvPicPr>
            <a:picLocks noChangeAspect="1" noChangeArrowheads="1"/>
          </p:cNvPicPr>
          <p:nvPr/>
        </p:nvPicPr>
        <p:blipFill>
          <a:blip r:embed="rId6"/>
          <a:srcRect/>
          <a:stretch>
            <a:fillRect/>
          </a:stretch>
        </p:blipFill>
        <p:spPr bwMode="auto">
          <a:xfrm>
            <a:off x="685800" y="6096000"/>
            <a:ext cx="393700" cy="368300"/>
          </a:xfrm>
          <a:prstGeom prst="rect">
            <a:avLst/>
          </a:prstGeom>
          <a:noFill/>
          <a:ln w="9525">
            <a:noFill/>
            <a:miter lim="800000"/>
            <a:headEnd/>
            <a:tailEnd/>
          </a:ln>
        </p:spPr>
      </p:pic>
      <p:pic>
        <p:nvPicPr>
          <p:cNvPr id="252944" name="Picture 16"/>
          <p:cNvPicPr>
            <a:picLocks noChangeAspect="1" noChangeArrowheads="1"/>
          </p:cNvPicPr>
          <p:nvPr/>
        </p:nvPicPr>
        <p:blipFill>
          <a:blip r:embed="rId6"/>
          <a:srcRect/>
          <a:stretch>
            <a:fillRect/>
          </a:stretch>
        </p:blipFill>
        <p:spPr bwMode="auto">
          <a:xfrm>
            <a:off x="1066800" y="6096000"/>
            <a:ext cx="393700" cy="368300"/>
          </a:xfrm>
          <a:prstGeom prst="rect">
            <a:avLst/>
          </a:prstGeom>
          <a:noFill/>
          <a:ln w="9525">
            <a:noFill/>
            <a:miter lim="800000"/>
            <a:headEnd/>
            <a:tailEnd/>
          </a:ln>
        </p:spPr>
      </p:pic>
      <p:pic>
        <p:nvPicPr>
          <p:cNvPr id="252945" name="Picture 17"/>
          <p:cNvPicPr>
            <a:picLocks noChangeAspect="1" noChangeArrowheads="1"/>
          </p:cNvPicPr>
          <p:nvPr/>
        </p:nvPicPr>
        <p:blipFill>
          <a:blip r:embed="rId6"/>
          <a:srcRect/>
          <a:stretch>
            <a:fillRect/>
          </a:stretch>
        </p:blipFill>
        <p:spPr bwMode="auto">
          <a:xfrm>
            <a:off x="1447800" y="6096000"/>
            <a:ext cx="393700" cy="368300"/>
          </a:xfrm>
          <a:prstGeom prst="rect">
            <a:avLst/>
          </a:prstGeom>
          <a:noFill/>
          <a:ln w="9525">
            <a:noFill/>
            <a:miter lim="800000"/>
            <a:headEnd/>
            <a:tailEnd/>
          </a:ln>
        </p:spPr>
      </p:pic>
      <p:pic>
        <p:nvPicPr>
          <p:cNvPr id="252946" name="Picture 18"/>
          <p:cNvPicPr>
            <a:picLocks noChangeAspect="1" noChangeArrowheads="1"/>
          </p:cNvPicPr>
          <p:nvPr/>
        </p:nvPicPr>
        <p:blipFill>
          <a:blip r:embed="rId6"/>
          <a:srcRect/>
          <a:stretch>
            <a:fillRect/>
          </a:stretch>
        </p:blipFill>
        <p:spPr bwMode="auto">
          <a:xfrm>
            <a:off x="1828800" y="6096000"/>
            <a:ext cx="393700" cy="368300"/>
          </a:xfrm>
          <a:prstGeom prst="rect">
            <a:avLst/>
          </a:prstGeom>
          <a:noFill/>
          <a:ln w="9525">
            <a:noFill/>
            <a:miter lim="800000"/>
            <a:headEnd/>
            <a:tailEnd/>
          </a:ln>
        </p:spPr>
      </p:pic>
      <p:pic>
        <p:nvPicPr>
          <p:cNvPr id="252947" name="Picture 19"/>
          <p:cNvPicPr>
            <a:picLocks noChangeAspect="1" noChangeArrowheads="1"/>
          </p:cNvPicPr>
          <p:nvPr/>
        </p:nvPicPr>
        <p:blipFill>
          <a:blip r:embed="rId6"/>
          <a:srcRect/>
          <a:stretch>
            <a:fillRect/>
          </a:stretch>
        </p:blipFill>
        <p:spPr bwMode="auto">
          <a:xfrm>
            <a:off x="2209800" y="6096000"/>
            <a:ext cx="393700" cy="368300"/>
          </a:xfrm>
          <a:prstGeom prst="rect">
            <a:avLst/>
          </a:prstGeom>
          <a:noFill/>
          <a:ln w="9525">
            <a:noFill/>
            <a:miter lim="800000"/>
            <a:headEnd/>
            <a:tailEnd/>
          </a:ln>
        </p:spPr>
      </p:pic>
      <p:pic>
        <p:nvPicPr>
          <p:cNvPr id="252948" name="Picture 20"/>
          <p:cNvPicPr>
            <a:picLocks noChangeAspect="1" noChangeArrowheads="1"/>
          </p:cNvPicPr>
          <p:nvPr/>
        </p:nvPicPr>
        <p:blipFill>
          <a:blip r:embed="rId6"/>
          <a:srcRect/>
          <a:stretch>
            <a:fillRect/>
          </a:stretch>
        </p:blipFill>
        <p:spPr bwMode="auto">
          <a:xfrm>
            <a:off x="2590800" y="6096000"/>
            <a:ext cx="393700" cy="368300"/>
          </a:xfrm>
          <a:prstGeom prst="rect">
            <a:avLst/>
          </a:prstGeom>
          <a:noFill/>
          <a:ln w="9525">
            <a:noFill/>
            <a:miter lim="800000"/>
            <a:headEnd/>
            <a:tailEnd/>
          </a:ln>
        </p:spPr>
      </p:pic>
      <p:pic>
        <p:nvPicPr>
          <p:cNvPr id="252949" name="Picture 21"/>
          <p:cNvPicPr>
            <a:picLocks noChangeAspect="1" noChangeArrowheads="1"/>
          </p:cNvPicPr>
          <p:nvPr/>
        </p:nvPicPr>
        <p:blipFill>
          <a:blip r:embed="rId6"/>
          <a:srcRect/>
          <a:stretch>
            <a:fillRect/>
          </a:stretch>
        </p:blipFill>
        <p:spPr bwMode="auto">
          <a:xfrm>
            <a:off x="2971800" y="6096000"/>
            <a:ext cx="393700" cy="368300"/>
          </a:xfrm>
          <a:prstGeom prst="rect">
            <a:avLst/>
          </a:prstGeom>
          <a:noFill/>
          <a:ln w="9525">
            <a:noFill/>
            <a:miter lim="800000"/>
            <a:headEnd/>
            <a:tailEnd/>
          </a:ln>
        </p:spPr>
      </p:pic>
      <p:pic>
        <p:nvPicPr>
          <p:cNvPr id="252950" name="Picture 22"/>
          <p:cNvPicPr>
            <a:picLocks noChangeAspect="1" noChangeArrowheads="1"/>
          </p:cNvPicPr>
          <p:nvPr/>
        </p:nvPicPr>
        <p:blipFill>
          <a:blip r:embed="rId6"/>
          <a:srcRect/>
          <a:stretch>
            <a:fillRect/>
          </a:stretch>
        </p:blipFill>
        <p:spPr bwMode="auto">
          <a:xfrm>
            <a:off x="3352800" y="6096000"/>
            <a:ext cx="393700" cy="368300"/>
          </a:xfrm>
          <a:prstGeom prst="rect">
            <a:avLst/>
          </a:prstGeom>
          <a:noFill/>
          <a:ln w="9525">
            <a:noFill/>
            <a:miter lim="800000"/>
            <a:headEnd/>
            <a:tailEnd/>
          </a:ln>
        </p:spPr>
      </p:pic>
      <p:pic>
        <p:nvPicPr>
          <p:cNvPr id="252951" name="Picture 23"/>
          <p:cNvPicPr>
            <a:picLocks noChangeAspect="1" noChangeArrowheads="1"/>
          </p:cNvPicPr>
          <p:nvPr/>
        </p:nvPicPr>
        <p:blipFill>
          <a:blip r:embed="rId7"/>
          <a:srcRect/>
          <a:stretch>
            <a:fillRect/>
          </a:stretch>
        </p:blipFill>
        <p:spPr bwMode="auto">
          <a:xfrm>
            <a:off x="1066800" y="4724400"/>
            <a:ext cx="419100" cy="406400"/>
          </a:xfrm>
          <a:prstGeom prst="rect">
            <a:avLst/>
          </a:prstGeom>
          <a:noFill/>
          <a:ln w="9525">
            <a:noFill/>
            <a:miter lim="800000"/>
            <a:headEnd/>
            <a:tailEnd/>
          </a:ln>
        </p:spPr>
      </p:pic>
      <p:pic>
        <p:nvPicPr>
          <p:cNvPr id="252952" name="Picture 24"/>
          <p:cNvPicPr>
            <a:picLocks noChangeAspect="1" noChangeArrowheads="1"/>
          </p:cNvPicPr>
          <p:nvPr/>
        </p:nvPicPr>
        <p:blipFill>
          <a:blip r:embed="rId7"/>
          <a:srcRect/>
          <a:stretch>
            <a:fillRect/>
          </a:stretch>
        </p:blipFill>
        <p:spPr bwMode="auto">
          <a:xfrm>
            <a:off x="685800" y="5181600"/>
            <a:ext cx="419100" cy="406400"/>
          </a:xfrm>
          <a:prstGeom prst="rect">
            <a:avLst/>
          </a:prstGeom>
          <a:noFill/>
          <a:ln w="9525">
            <a:noFill/>
            <a:miter lim="800000"/>
            <a:headEnd/>
            <a:tailEnd/>
          </a:ln>
        </p:spPr>
      </p:pic>
      <p:pic>
        <p:nvPicPr>
          <p:cNvPr id="252953" name="Picture 25"/>
          <p:cNvPicPr>
            <a:picLocks noChangeAspect="1" noChangeArrowheads="1"/>
          </p:cNvPicPr>
          <p:nvPr/>
        </p:nvPicPr>
        <p:blipFill>
          <a:blip r:embed="rId7"/>
          <a:srcRect/>
          <a:stretch>
            <a:fillRect/>
          </a:stretch>
        </p:blipFill>
        <p:spPr bwMode="auto">
          <a:xfrm>
            <a:off x="1143000" y="5105400"/>
            <a:ext cx="419100" cy="406400"/>
          </a:xfrm>
          <a:prstGeom prst="rect">
            <a:avLst/>
          </a:prstGeom>
          <a:noFill/>
          <a:ln w="9525">
            <a:noFill/>
            <a:miter lim="800000"/>
            <a:headEnd/>
            <a:tailEnd/>
          </a:ln>
        </p:spPr>
      </p:pic>
      <p:pic>
        <p:nvPicPr>
          <p:cNvPr id="252954" name="Picture 26"/>
          <p:cNvPicPr>
            <a:picLocks noChangeAspect="1" noChangeArrowheads="1"/>
          </p:cNvPicPr>
          <p:nvPr/>
        </p:nvPicPr>
        <p:blipFill>
          <a:blip r:embed="rId7"/>
          <a:srcRect/>
          <a:stretch>
            <a:fillRect/>
          </a:stretch>
        </p:blipFill>
        <p:spPr bwMode="auto">
          <a:xfrm>
            <a:off x="914400" y="5562600"/>
            <a:ext cx="419100" cy="406400"/>
          </a:xfrm>
          <a:prstGeom prst="rect">
            <a:avLst/>
          </a:prstGeom>
          <a:noFill/>
          <a:ln w="9525">
            <a:noFill/>
            <a:miter lim="800000"/>
            <a:headEnd/>
            <a:tailEnd/>
          </a:ln>
        </p:spPr>
      </p:pic>
      <p:pic>
        <p:nvPicPr>
          <p:cNvPr id="252955" name="Picture 27"/>
          <p:cNvPicPr>
            <a:picLocks noChangeAspect="1" noChangeArrowheads="1"/>
          </p:cNvPicPr>
          <p:nvPr/>
        </p:nvPicPr>
        <p:blipFill>
          <a:blip r:embed="rId7"/>
          <a:srcRect/>
          <a:stretch>
            <a:fillRect/>
          </a:stretch>
        </p:blipFill>
        <p:spPr bwMode="auto">
          <a:xfrm>
            <a:off x="1447800" y="4648200"/>
            <a:ext cx="419100" cy="406400"/>
          </a:xfrm>
          <a:prstGeom prst="rect">
            <a:avLst/>
          </a:prstGeom>
          <a:noFill/>
          <a:ln w="9525">
            <a:noFill/>
            <a:miter lim="800000"/>
            <a:headEnd/>
            <a:tailEnd/>
          </a:ln>
        </p:spPr>
      </p:pic>
      <p:pic>
        <p:nvPicPr>
          <p:cNvPr id="252956" name="Picture 28"/>
          <p:cNvPicPr>
            <a:picLocks noChangeAspect="1" noChangeArrowheads="1"/>
          </p:cNvPicPr>
          <p:nvPr/>
        </p:nvPicPr>
        <p:blipFill>
          <a:blip r:embed="rId7"/>
          <a:srcRect/>
          <a:stretch>
            <a:fillRect/>
          </a:stretch>
        </p:blipFill>
        <p:spPr bwMode="auto">
          <a:xfrm>
            <a:off x="1371600" y="5486400"/>
            <a:ext cx="419100" cy="406400"/>
          </a:xfrm>
          <a:prstGeom prst="rect">
            <a:avLst/>
          </a:prstGeom>
          <a:noFill/>
          <a:ln w="9525">
            <a:noFill/>
            <a:miter lim="800000"/>
            <a:headEnd/>
            <a:tailEnd/>
          </a:ln>
        </p:spPr>
      </p:pic>
      <p:pic>
        <p:nvPicPr>
          <p:cNvPr id="252957" name="Picture 29"/>
          <p:cNvPicPr>
            <a:picLocks noChangeAspect="1" noChangeArrowheads="1"/>
          </p:cNvPicPr>
          <p:nvPr/>
        </p:nvPicPr>
        <p:blipFill>
          <a:blip r:embed="rId7"/>
          <a:srcRect/>
          <a:stretch>
            <a:fillRect/>
          </a:stretch>
        </p:blipFill>
        <p:spPr bwMode="auto">
          <a:xfrm>
            <a:off x="1905000" y="4724400"/>
            <a:ext cx="419100" cy="406400"/>
          </a:xfrm>
          <a:prstGeom prst="rect">
            <a:avLst/>
          </a:prstGeom>
          <a:noFill/>
          <a:ln w="9525">
            <a:noFill/>
            <a:miter lim="800000"/>
            <a:headEnd/>
            <a:tailEnd/>
          </a:ln>
        </p:spPr>
      </p:pic>
      <p:pic>
        <p:nvPicPr>
          <p:cNvPr id="252958" name="Picture 30"/>
          <p:cNvPicPr>
            <a:picLocks noChangeAspect="1" noChangeArrowheads="1"/>
          </p:cNvPicPr>
          <p:nvPr/>
        </p:nvPicPr>
        <p:blipFill>
          <a:blip r:embed="rId7"/>
          <a:srcRect/>
          <a:stretch>
            <a:fillRect/>
          </a:stretch>
        </p:blipFill>
        <p:spPr bwMode="auto">
          <a:xfrm>
            <a:off x="685800" y="4572000"/>
            <a:ext cx="419100" cy="406400"/>
          </a:xfrm>
          <a:prstGeom prst="rect">
            <a:avLst/>
          </a:prstGeom>
          <a:noFill/>
          <a:ln w="9525">
            <a:noFill/>
            <a:miter lim="800000"/>
            <a:headEnd/>
            <a:tailEnd/>
          </a:ln>
        </p:spPr>
      </p:pic>
      <p:pic>
        <p:nvPicPr>
          <p:cNvPr id="252959" name="Picture 31"/>
          <p:cNvPicPr>
            <a:picLocks noChangeAspect="1" noChangeArrowheads="1"/>
          </p:cNvPicPr>
          <p:nvPr/>
        </p:nvPicPr>
        <p:blipFill>
          <a:blip r:embed="rId7"/>
          <a:srcRect/>
          <a:stretch>
            <a:fillRect/>
          </a:stretch>
        </p:blipFill>
        <p:spPr bwMode="auto">
          <a:xfrm>
            <a:off x="2133600" y="5638800"/>
            <a:ext cx="419100" cy="406400"/>
          </a:xfrm>
          <a:prstGeom prst="rect">
            <a:avLst/>
          </a:prstGeom>
          <a:noFill/>
          <a:ln w="9525">
            <a:noFill/>
            <a:miter lim="800000"/>
            <a:headEnd/>
            <a:tailEnd/>
          </a:ln>
        </p:spPr>
      </p:pic>
      <p:pic>
        <p:nvPicPr>
          <p:cNvPr id="252960" name="Picture 32"/>
          <p:cNvPicPr>
            <a:picLocks noChangeAspect="1" noChangeArrowheads="1"/>
          </p:cNvPicPr>
          <p:nvPr/>
        </p:nvPicPr>
        <p:blipFill>
          <a:blip r:embed="rId7"/>
          <a:srcRect/>
          <a:stretch>
            <a:fillRect/>
          </a:stretch>
        </p:blipFill>
        <p:spPr bwMode="auto">
          <a:xfrm>
            <a:off x="2209800" y="5105400"/>
            <a:ext cx="419100" cy="406400"/>
          </a:xfrm>
          <a:prstGeom prst="rect">
            <a:avLst/>
          </a:prstGeom>
          <a:noFill/>
          <a:ln w="9525">
            <a:noFill/>
            <a:miter lim="800000"/>
            <a:headEnd/>
            <a:tailEnd/>
          </a:ln>
        </p:spPr>
      </p:pic>
      <p:pic>
        <p:nvPicPr>
          <p:cNvPr id="252961" name="Picture 33"/>
          <p:cNvPicPr>
            <a:picLocks noChangeAspect="1" noChangeArrowheads="1"/>
          </p:cNvPicPr>
          <p:nvPr/>
        </p:nvPicPr>
        <p:blipFill>
          <a:blip r:embed="rId7"/>
          <a:srcRect/>
          <a:stretch>
            <a:fillRect/>
          </a:stretch>
        </p:blipFill>
        <p:spPr bwMode="auto">
          <a:xfrm>
            <a:off x="2438400" y="4648200"/>
            <a:ext cx="419100" cy="406400"/>
          </a:xfrm>
          <a:prstGeom prst="rect">
            <a:avLst/>
          </a:prstGeom>
          <a:noFill/>
          <a:ln w="9525">
            <a:noFill/>
            <a:miter lim="800000"/>
            <a:headEnd/>
            <a:tailEnd/>
          </a:ln>
        </p:spPr>
      </p:pic>
      <p:pic>
        <p:nvPicPr>
          <p:cNvPr id="252962" name="Picture 34"/>
          <p:cNvPicPr>
            <a:picLocks noChangeAspect="1" noChangeArrowheads="1"/>
          </p:cNvPicPr>
          <p:nvPr/>
        </p:nvPicPr>
        <p:blipFill>
          <a:blip r:embed="rId7"/>
          <a:srcRect/>
          <a:stretch>
            <a:fillRect/>
          </a:stretch>
        </p:blipFill>
        <p:spPr bwMode="auto">
          <a:xfrm>
            <a:off x="2514600" y="5410200"/>
            <a:ext cx="419100" cy="406400"/>
          </a:xfrm>
          <a:prstGeom prst="rect">
            <a:avLst/>
          </a:prstGeom>
          <a:noFill/>
          <a:ln w="9525">
            <a:noFill/>
            <a:miter lim="800000"/>
            <a:headEnd/>
            <a:tailEnd/>
          </a:ln>
        </p:spPr>
      </p:pic>
      <p:pic>
        <p:nvPicPr>
          <p:cNvPr id="252963" name="Picture 35"/>
          <p:cNvPicPr>
            <a:picLocks noChangeAspect="1" noChangeArrowheads="1"/>
          </p:cNvPicPr>
          <p:nvPr/>
        </p:nvPicPr>
        <p:blipFill>
          <a:blip r:embed="rId7"/>
          <a:srcRect/>
          <a:stretch>
            <a:fillRect/>
          </a:stretch>
        </p:blipFill>
        <p:spPr bwMode="auto">
          <a:xfrm>
            <a:off x="2819400" y="5638800"/>
            <a:ext cx="419100" cy="406400"/>
          </a:xfrm>
          <a:prstGeom prst="rect">
            <a:avLst/>
          </a:prstGeom>
          <a:noFill/>
          <a:ln w="9525">
            <a:noFill/>
            <a:miter lim="800000"/>
            <a:headEnd/>
            <a:tailEnd/>
          </a:ln>
        </p:spPr>
      </p:pic>
      <p:pic>
        <p:nvPicPr>
          <p:cNvPr id="252964" name="Picture 36"/>
          <p:cNvPicPr>
            <a:picLocks noChangeAspect="1" noChangeArrowheads="1"/>
          </p:cNvPicPr>
          <p:nvPr/>
        </p:nvPicPr>
        <p:blipFill>
          <a:blip r:embed="rId7"/>
          <a:srcRect/>
          <a:stretch>
            <a:fillRect/>
          </a:stretch>
        </p:blipFill>
        <p:spPr bwMode="auto">
          <a:xfrm>
            <a:off x="2971800" y="4648200"/>
            <a:ext cx="419100" cy="406400"/>
          </a:xfrm>
          <a:prstGeom prst="rect">
            <a:avLst/>
          </a:prstGeom>
          <a:noFill/>
          <a:ln w="9525">
            <a:noFill/>
            <a:miter lim="800000"/>
            <a:headEnd/>
            <a:tailEnd/>
          </a:ln>
        </p:spPr>
      </p:pic>
      <p:pic>
        <p:nvPicPr>
          <p:cNvPr id="252965" name="Picture 37"/>
          <p:cNvPicPr>
            <a:picLocks noChangeAspect="1" noChangeArrowheads="1"/>
          </p:cNvPicPr>
          <p:nvPr/>
        </p:nvPicPr>
        <p:blipFill>
          <a:blip r:embed="rId7"/>
          <a:srcRect/>
          <a:stretch>
            <a:fillRect/>
          </a:stretch>
        </p:blipFill>
        <p:spPr bwMode="auto">
          <a:xfrm>
            <a:off x="3505200" y="4800600"/>
            <a:ext cx="419100" cy="406400"/>
          </a:xfrm>
          <a:prstGeom prst="rect">
            <a:avLst/>
          </a:prstGeom>
          <a:noFill/>
          <a:ln w="9525">
            <a:noFill/>
            <a:miter lim="800000"/>
            <a:headEnd/>
            <a:tailEnd/>
          </a:ln>
        </p:spPr>
      </p:pic>
      <p:pic>
        <p:nvPicPr>
          <p:cNvPr id="252966" name="Picture 38"/>
          <p:cNvPicPr>
            <a:picLocks noChangeAspect="1" noChangeArrowheads="1"/>
          </p:cNvPicPr>
          <p:nvPr/>
        </p:nvPicPr>
        <p:blipFill>
          <a:blip r:embed="rId7"/>
          <a:srcRect/>
          <a:stretch>
            <a:fillRect/>
          </a:stretch>
        </p:blipFill>
        <p:spPr bwMode="auto">
          <a:xfrm>
            <a:off x="3581400" y="5257800"/>
            <a:ext cx="419100" cy="406400"/>
          </a:xfrm>
          <a:prstGeom prst="rect">
            <a:avLst/>
          </a:prstGeom>
          <a:noFill/>
          <a:ln w="9525">
            <a:noFill/>
            <a:miter lim="800000"/>
            <a:headEnd/>
            <a:tailEnd/>
          </a:ln>
        </p:spPr>
      </p:pic>
      <p:pic>
        <p:nvPicPr>
          <p:cNvPr id="252967" name="Picture 39"/>
          <p:cNvPicPr>
            <a:picLocks noChangeAspect="1" noChangeArrowheads="1"/>
          </p:cNvPicPr>
          <p:nvPr/>
        </p:nvPicPr>
        <p:blipFill>
          <a:blip r:embed="rId7"/>
          <a:srcRect/>
          <a:stretch>
            <a:fillRect/>
          </a:stretch>
        </p:blipFill>
        <p:spPr bwMode="auto">
          <a:xfrm>
            <a:off x="3276600" y="5486400"/>
            <a:ext cx="419100" cy="406400"/>
          </a:xfrm>
          <a:prstGeom prst="rect">
            <a:avLst/>
          </a:prstGeom>
          <a:noFill/>
          <a:ln w="9525">
            <a:noFill/>
            <a:miter lim="800000"/>
            <a:headEnd/>
            <a:tailEnd/>
          </a:ln>
        </p:spPr>
      </p:pic>
      <p:pic>
        <p:nvPicPr>
          <p:cNvPr id="252968" name="Picture 40"/>
          <p:cNvPicPr>
            <a:picLocks noChangeAspect="1" noChangeArrowheads="1"/>
          </p:cNvPicPr>
          <p:nvPr/>
        </p:nvPicPr>
        <p:blipFill>
          <a:blip r:embed="rId7"/>
          <a:srcRect/>
          <a:stretch>
            <a:fillRect/>
          </a:stretch>
        </p:blipFill>
        <p:spPr bwMode="auto">
          <a:xfrm>
            <a:off x="3581400" y="5715000"/>
            <a:ext cx="419100" cy="406400"/>
          </a:xfrm>
          <a:prstGeom prst="rect">
            <a:avLst/>
          </a:prstGeom>
          <a:noFill/>
          <a:ln w="9525">
            <a:noFill/>
            <a:miter lim="800000"/>
            <a:headEnd/>
            <a:tailEnd/>
          </a:ln>
        </p:spPr>
      </p:pic>
      <p:pic>
        <p:nvPicPr>
          <p:cNvPr id="252969" name="Picture 41"/>
          <p:cNvPicPr>
            <a:picLocks noChangeAspect="1" noChangeArrowheads="1"/>
          </p:cNvPicPr>
          <p:nvPr/>
        </p:nvPicPr>
        <p:blipFill>
          <a:blip r:embed="rId7"/>
          <a:srcRect/>
          <a:stretch>
            <a:fillRect/>
          </a:stretch>
        </p:blipFill>
        <p:spPr bwMode="auto">
          <a:xfrm>
            <a:off x="3124200" y="5029200"/>
            <a:ext cx="419100" cy="406400"/>
          </a:xfrm>
          <a:prstGeom prst="rect">
            <a:avLst/>
          </a:prstGeom>
          <a:noFill/>
          <a:ln w="9525">
            <a:noFill/>
            <a:miter lim="800000"/>
            <a:headEnd/>
            <a:tailEnd/>
          </a:ln>
        </p:spPr>
      </p:pic>
      <p:sp>
        <p:nvSpPr>
          <p:cNvPr id="252970" name="Line 42"/>
          <p:cNvSpPr>
            <a:spLocks noChangeShapeType="1"/>
          </p:cNvSpPr>
          <p:nvPr/>
        </p:nvSpPr>
        <p:spPr bwMode="auto">
          <a:xfrm>
            <a:off x="4191000" y="5410200"/>
            <a:ext cx="1600200" cy="0"/>
          </a:xfrm>
          <a:prstGeom prst="line">
            <a:avLst/>
          </a:prstGeom>
          <a:noFill/>
          <a:ln w="28575">
            <a:solidFill>
              <a:schemeClr val="tx1"/>
            </a:solidFill>
            <a:round/>
            <a:headEnd/>
            <a:tailEnd type="arrow" w="med" len="med"/>
          </a:ln>
        </p:spPr>
        <p:txBody>
          <a:bodyPr wrap="none" anchor="ctr"/>
          <a:lstStyle/>
          <a:p>
            <a:endParaRPr lang="ar-EG"/>
          </a:p>
        </p:txBody>
      </p:sp>
      <p:sp>
        <p:nvSpPr>
          <p:cNvPr id="252971" name="Text Box 43"/>
          <p:cNvSpPr txBox="1">
            <a:spLocks noChangeArrowheads="1"/>
          </p:cNvSpPr>
          <p:nvPr/>
        </p:nvSpPr>
        <p:spPr bwMode="auto">
          <a:xfrm>
            <a:off x="4419600" y="5029200"/>
            <a:ext cx="1062038" cy="304800"/>
          </a:xfrm>
          <a:prstGeom prst="rect">
            <a:avLst/>
          </a:prstGeom>
          <a:noFill/>
          <a:ln w="9525">
            <a:noFill/>
            <a:miter lim="800000"/>
            <a:headEnd/>
            <a:tailEnd/>
          </a:ln>
        </p:spPr>
        <p:txBody>
          <a:bodyPr wrap="none">
            <a:spAutoFit/>
          </a:bodyPr>
          <a:lstStyle/>
          <a:p>
            <a:r>
              <a:rPr lang="en-US" sz="1400">
                <a:latin typeface="Helvetica" charset="0"/>
              </a:rPr>
              <a:t>Harvest Ab</a:t>
            </a:r>
          </a:p>
        </p:txBody>
      </p:sp>
      <p:sp>
        <p:nvSpPr>
          <p:cNvPr id="252972" name="Text Box 44"/>
          <p:cNvSpPr txBox="1">
            <a:spLocks noChangeArrowheads="1"/>
          </p:cNvSpPr>
          <p:nvPr/>
        </p:nvSpPr>
        <p:spPr bwMode="auto">
          <a:xfrm>
            <a:off x="5867400" y="5221288"/>
            <a:ext cx="2457450" cy="366712"/>
          </a:xfrm>
          <a:prstGeom prst="rect">
            <a:avLst/>
          </a:prstGeom>
          <a:noFill/>
          <a:ln w="9525">
            <a:noFill/>
            <a:miter lim="800000"/>
            <a:headEnd/>
            <a:tailEnd/>
          </a:ln>
        </p:spPr>
        <p:txBody>
          <a:bodyPr wrap="none">
            <a:spAutoFit/>
          </a:bodyPr>
          <a:lstStyle/>
          <a:p>
            <a:r>
              <a:rPr lang="en-US" sz="1800">
                <a:latin typeface="Helvetica" charset="0"/>
              </a:rPr>
              <a:t>Monoclonal antibodies</a:t>
            </a:r>
          </a:p>
        </p:txBody>
      </p:sp>
      <p:pic>
        <p:nvPicPr>
          <p:cNvPr id="252973" name="Picture 45"/>
          <p:cNvPicPr>
            <a:picLocks noChangeAspect="1" noChangeArrowheads="1"/>
          </p:cNvPicPr>
          <p:nvPr/>
        </p:nvPicPr>
        <p:blipFill>
          <a:blip r:embed="rId7"/>
          <a:srcRect/>
          <a:stretch>
            <a:fillRect/>
          </a:stretch>
        </p:blipFill>
        <p:spPr bwMode="auto">
          <a:xfrm>
            <a:off x="1752600" y="5257800"/>
            <a:ext cx="419100" cy="406400"/>
          </a:xfrm>
          <a:prstGeom prst="rect">
            <a:avLst/>
          </a:prstGeom>
          <a:noFill/>
          <a:ln w="9525">
            <a:noFill/>
            <a:miter lim="800000"/>
            <a:headEnd/>
            <a:tailEnd/>
          </a:ln>
        </p:spPr>
      </p:pic>
      <p:pic>
        <p:nvPicPr>
          <p:cNvPr id="252974" name="Picture 46"/>
          <p:cNvPicPr>
            <a:picLocks noChangeAspect="1" noChangeArrowheads="1"/>
          </p:cNvPicPr>
          <p:nvPr/>
        </p:nvPicPr>
        <p:blipFill>
          <a:blip r:embed="rId8"/>
          <a:srcRect/>
          <a:stretch>
            <a:fillRect/>
          </a:stretch>
        </p:blipFill>
        <p:spPr bwMode="auto">
          <a:xfrm>
            <a:off x="5867400" y="4876800"/>
            <a:ext cx="520700" cy="419100"/>
          </a:xfrm>
          <a:prstGeom prst="rect">
            <a:avLst/>
          </a:prstGeom>
          <a:noFill/>
          <a:ln w="9525">
            <a:noFill/>
            <a:miter lim="800000"/>
            <a:headEnd/>
            <a:tailEnd/>
          </a:ln>
        </p:spPr>
      </p:pic>
      <p:pic>
        <p:nvPicPr>
          <p:cNvPr id="252975" name="Picture 47"/>
          <p:cNvPicPr>
            <a:picLocks noChangeAspect="1" noChangeArrowheads="1"/>
          </p:cNvPicPr>
          <p:nvPr/>
        </p:nvPicPr>
        <p:blipFill>
          <a:blip r:embed="rId8"/>
          <a:srcRect/>
          <a:stretch>
            <a:fillRect/>
          </a:stretch>
        </p:blipFill>
        <p:spPr bwMode="auto">
          <a:xfrm>
            <a:off x="6324600" y="4800600"/>
            <a:ext cx="520700" cy="419100"/>
          </a:xfrm>
          <a:prstGeom prst="rect">
            <a:avLst/>
          </a:prstGeom>
          <a:noFill/>
          <a:ln w="9525">
            <a:noFill/>
            <a:miter lim="800000"/>
            <a:headEnd/>
            <a:tailEnd/>
          </a:ln>
        </p:spPr>
      </p:pic>
      <p:pic>
        <p:nvPicPr>
          <p:cNvPr id="252976" name="Picture 48"/>
          <p:cNvPicPr>
            <a:picLocks noChangeAspect="1" noChangeArrowheads="1"/>
          </p:cNvPicPr>
          <p:nvPr/>
        </p:nvPicPr>
        <p:blipFill>
          <a:blip r:embed="rId8"/>
          <a:srcRect/>
          <a:stretch>
            <a:fillRect/>
          </a:stretch>
        </p:blipFill>
        <p:spPr bwMode="auto">
          <a:xfrm>
            <a:off x="6705600" y="4876800"/>
            <a:ext cx="520700" cy="419100"/>
          </a:xfrm>
          <a:prstGeom prst="rect">
            <a:avLst/>
          </a:prstGeom>
          <a:noFill/>
          <a:ln w="9525">
            <a:noFill/>
            <a:miter lim="800000"/>
            <a:headEnd/>
            <a:tailEnd/>
          </a:ln>
        </p:spPr>
      </p:pic>
      <p:pic>
        <p:nvPicPr>
          <p:cNvPr id="252977" name="Picture 49"/>
          <p:cNvPicPr>
            <a:picLocks noChangeAspect="1" noChangeArrowheads="1"/>
          </p:cNvPicPr>
          <p:nvPr/>
        </p:nvPicPr>
        <p:blipFill>
          <a:blip r:embed="rId8"/>
          <a:srcRect/>
          <a:stretch>
            <a:fillRect/>
          </a:stretch>
        </p:blipFill>
        <p:spPr bwMode="auto">
          <a:xfrm>
            <a:off x="7086600" y="4724400"/>
            <a:ext cx="520700" cy="419100"/>
          </a:xfrm>
          <a:prstGeom prst="rect">
            <a:avLst/>
          </a:prstGeom>
          <a:noFill/>
          <a:ln w="9525">
            <a:noFill/>
            <a:miter lim="800000"/>
            <a:headEnd/>
            <a:tailEnd/>
          </a:ln>
        </p:spPr>
      </p:pic>
      <p:pic>
        <p:nvPicPr>
          <p:cNvPr id="252978" name="Picture 50"/>
          <p:cNvPicPr>
            <a:picLocks noChangeAspect="1" noChangeArrowheads="1"/>
          </p:cNvPicPr>
          <p:nvPr/>
        </p:nvPicPr>
        <p:blipFill>
          <a:blip r:embed="rId8"/>
          <a:srcRect/>
          <a:stretch>
            <a:fillRect/>
          </a:stretch>
        </p:blipFill>
        <p:spPr bwMode="auto">
          <a:xfrm>
            <a:off x="7543800" y="4876800"/>
            <a:ext cx="520700" cy="419100"/>
          </a:xfrm>
          <a:prstGeom prst="rect">
            <a:avLst/>
          </a:prstGeom>
          <a:noFill/>
          <a:ln w="9525">
            <a:noFill/>
            <a:miter lim="800000"/>
            <a:headEnd/>
            <a:tailEnd/>
          </a:ln>
        </p:spPr>
      </p:pic>
      <p:pic>
        <p:nvPicPr>
          <p:cNvPr id="252979" name="Picture 51"/>
          <p:cNvPicPr>
            <a:picLocks noChangeAspect="1" noChangeArrowheads="1"/>
          </p:cNvPicPr>
          <p:nvPr/>
        </p:nvPicPr>
        <p:blipFill>
          <a:blip r:embed="rId8"/>
          <a:srcRect/>
          <a:stretch>
            <a:fillRect/>
          </a:stretch>
        </p:blipFill>
        <p:spPr bwMode="auto">
          <a:xfrm>
            <a:off x="8077200" y="4800600"/>
            <a:ext cx="520700" cy="419100"/>
          </a:xfrm>
          <a:prstGeom prst="rect">
            <a:avLst/>
          </a:prstGeom>
          <a:noFill/>
          <a:ln w="9525">
            <a:noFill/>
            <a:miter lim="800000"/>
            <a:headEnd/>
            <a:tailEnd/>
          </a:ln>
        </p:spPr>
      </p:pic>
      <p:pic>
        <p:nvPicPr>
          <p:cNvPr id="252980" name="Picture 52"/>
          <p:cNvPicPr>
            <a:picLocks noChangeAspect="1" noChangeArrowheads="1"/>
          </p:cNvPicPr>
          <p:nvPr/>
        </p:nvPicPr>
        <p:blipFill>
          <a:blip r:embed="rId8"/>
          <a:srcRect/>
          <a:stretch>
            <a:fillRect/>
          </a:stretch>
        </p:blipFill>
        <p:spPr bwMode="auto">
          <a:xfrm>
            <a:off x="5867400" y="5638800"/>
            <a:ext cx="520700" cy="419100"/>
          </a:xfrm>
          <a:prstGeom prst="rect">
            <a:avLst/>
          </a:prstGeom>
          <a:noFill/>
          <a:ln w="9525">
            <a:noFill/>
            <a:miter lim="800000"/>
            <a:headEnd/>
            <a:tailEnd/>
          </a:ln>
        </p:spPr>
      </p:pic>
      <p:pic>
        <p:nvPicPr>
          <p:cNvPr id="252981" name="Picture 53"/>
          <p:cNvPicPr>
            <a:picLocks noChangeAspect="1" noChangeArrowheads="1"/>
          </p:cNvPicPr>
          <p:nvPr/>
        </p:nvPicPr>
        <p:blipFill>
          <a:blip r:embed="rId8"/>
          <a:srcRect/>
          <a:stretch>
            <a:fillRect/>
          </a:stretch>
        </p:blipFill>
        <p:spPr bwMode="auto">
          <a:xfrm>
            <a:off x="6324600" y="5486400"/>
            <a:ext cx="520700" cy="419100"/>
          </a:xfrm>
          <a:prstGeom prst="rect">
            <a:avLst/>
          </a:prstGeom>
          <a:noFill/>
          <a:ln w="9525">
            <a:noFill/>
            <a:miter lim="800000"/>
            <a:headEnd/>
            <a:tailEnd/>
          </a:ln>
        </p:spPr>
      </p:pic>
      <p:pic>
        <p:nvPicPr>
          <p:cNvPr id="252982" name="Picture 54"/>
          <p:cNvPicPr>
            <a:picLocks noChangeAspect="1" noChangeArrowheads="1"/>
          </p:cNvPicPr>
          <p:nvPr/>
        </p:nvPicPr>
        <p:blipFill>
          <a:blip r:embed="rId8"/>
          <a:srcRect/>
          <a:stretch>
            <a:fillRect/>
          </a:stretch>
        </p:blipFill>
        <p:spPr bwMode="auto">
          <a:xfrm>
            <a:off x="6629400" y="5715000"/>
            <a:ext cx="520700" cy="419100"/>
          </a:xfrm>
          <a:prstGeom prst="rect">
            <a:avLst/>
          </a:prstGeom>
          <a:noFill/>
          <a:ln w="9525">
            <a:noFill/>
            <a:miter lim="800000"/>
            <a:headEnd/>
            <a:tailEnd/>
          </a:ln>
        </p:spPr>
      </p:pic>
      <p:pic>
        <p:nvPicPr>
          <p:cNvPr id="252983" name="Picture 55"/>
          <p:cNvPicPr>
            <a:picLocks noChangeAspect="1" noChangeArrowheads="1"/>
          </p:cNvPicPr>
          <p:nvPr/>
        </p:nvPicPr>
        <p:blipFill>
          <a:blip r:embed="rId8"/>
          <a:srcRect/>
          <a:stretch>
            <a:fillRect/>
          </a:stretch>
        </p:blipFill>
        <p:spPr bwMode="auto">
          <a:xfrm>
            <a:off x="7086600" y="5562600"/>
            <a:ext cx="520700" cy="419100"/>
          </a:xfrm>
          <a:prstGeom prst="rect">
            <a:avLst/>
          </a:prstGeom>
          <a:noFill/>
          <a:ln w="9525">
            <a:noFill/>
            <a:miter lim="800000"/>
            <a:headEnd/>
            <a:tailEnd/>
          </a:ln>
        </p:spPr>
      </p:pic>
      <p:pic>
        <p:nvPicPr>
          <p:cNvPr id="252984" name="Picture 56"/>
          <p:cNvPicPr>
            <a:picLocks noChangeAspect="1" noChangeArrowheads="1"/>
          </p:cNvPicPr>
          <p:nvPr/>
        </p:nvPicPr>
        <p:blipFill>
          <a:blip r:embed="rId8"/>
          <a:srcRect/>
          <a:stretch>
            <a:fillRect/>
          </a:stretch>
        </p:blipFill>
        <p:spPr bwMode="auto">
          <a:xfrm>
            <a:off x="7467600" y="5867400"/>
            <a:ext cx="520700" cy="419100"/>
          </a:xfrm>
          <a:prstGeom prst="rect">
            <a:avLst/>
          </a:prstGeom>
          <a:noFill/>
          <a:ln w="9525">
            <a:noFill/>
            <a:miter lim="800000"/>
            <a:headEnd/>
            <a:tailEnd/>
          </a:ln>
        </p:spPr>
      </p:pic>
      <p:pic>
        <p:nvPicPr>
          <p:cNvPr id="252985" name="Picture 57"/>
          <p:cNvPicPr>
            <a:picLocks noChangeAspect="1" noChangeArrowheads="1"/>
          </p:cNvPicPr>
          <p:nvPr/>
        </p:nvPicPr>
        <p:blipFill>
          <a:blip r:embed="rId8"/>
          <a:srcRect/>
          <a:stretch>
            <a:fillRect/>
          </a:stretch>
        </p:blipFill>
        <p:spPr bwMode="auto">
          <a:xfrm>
            <a:off x="7848600" y="5562600"/>
            <a:ext cx="520700" cy="419100"/>
          </a:xfrm>
          <a:prstGeom prst="rect">
            <a:avLst/>
          </a:prstGeom>
          <a:noFill/>
          <a:ln w="9525">
            <a:noFill/>
            <a:miter lim="800000"/>
            <a:headEnd/>
            <a:tailEnd/>
          </a:ln>
        </p:spPr>
      </p:pic>
      <p:pic>
        <p:nvPicPr>
          <p:cNvPr id="252986" name="Picture 58"/>
          <p:cNvPicPr>
            <a:picLocks noChangeAspect="1" noChangeArrowheads="1"/>
          </p:cNvPicPr>
          <p:nvPr/>
        </p:nvPicPr>
        <p:blipFill>
          <a:blip r:embed="rId8"/>
          <a:srcRect/>
          <a:stretch>
            <a:fillRect/>
          </a:stretch>
        </p:blipFill>
        <p:spPr bwMode="auto">
          <a:xfrm>
            <a:off x="8382000" y="5334000"/>
            <a:ext cx="520700" cy="419100"/>
          </a:xfrm>
          <a:prstGeom prst="rect">
            <a:avLst/>
          </a:prstGeom>
          <a:noFill/>
          <a:ln w="9525">
            <a:noFill/>
            <a:miter lim="800000"/>
            <a:headEnd/>
            <a:tailEnd/>
          </a:ln>
        </p:spPr>
      </p:pic>
      <p:pic>
        <p:nvPicPr>
          <p:cNvPr id="252987" name="Picture 59"/>
          <p:cNvPicPr>
            <a:picLocks noChangeAspect="1" noChangeArrowheads="1"/>
          </p:cNvPicPr>
          <p:nvPr/>
        </p:nvPicPr>
        <p:blipFill>
          <a:blip r:embed="rId8"/>
          <a:srcRect/>
          <a:stretch>
            <a:fillRect/>
          </a:stretch>
        </p:blipFill>
        <p:spPr bwMode="auto">
          <a:xfrm>
            <a:off x="6019800" y="4419600"/>
            <a:ext cx="520700" cy="419100"/>
          </a:xfrm>
          <a:prstGeom prst="rect">
            <a:avLst/>
          </a:prstGeom>
          <a:noFill/>
          <a:ln w="9525">
            <a:noFill/>
            <a:miter lim="800000"/>
            <a:headEnd/>
            <a:tailEnd/>
          </a:ln>
        </p:spPr>
      </p:pic>
      <p:pic>
        <p:nvPicPr>
          <p:cNvPr id="252988" name="Picture 60"/>
          <p:cNvPicPr>
            <a:picLocks noChangeAspect="1" noChangeArrowheads="1"/>
          </p:cNvPicPr>
          <p:nvPr/>
        </p:nvPicPr>
        <p:blipFill>
          <a:blip r:embed="rId8"/>
          <a:srcRect/>
          <a:stretch>
            <a:fillRect/>
          </a:stretch>
        </p:blipFill>
        <p:spPr bwMode="auto">
          <a:xfrm>
            <a:off x="6629400" y="4343400"/>
            <a:ext cx="520700" cy="419100"/>
          </a:xfrm>
          <a:prstGeom prst="rect">
            <a:avLst/>
          </a:prstGeom>
          <a:noFill/>
          <a:ln w="9525">
            <a:noFill/>
            <a:miter lim="800000"/>
            <a:headEnd/>
            <a:tailEnd/>
          </a:ln>
        </p:spPr>
      </p:pic>
      <p:pic>
        <p:nvPicPr>
          <p:cNvPr id="252989" name="Picture 61"/>
          <p:cNvPicPr>
            <a:picLocks noChangeAspect="1" noChangeArrowheads="1"/>
          </p:cNvPicPr>
          <p:nvPr/>
        </p:nvPicPr>
        <p:blipFill>
          <a:blip r:embed="rId8"/>
          <a:srcRect/>
          <a:stretch>
            <a:fillRect/>
          </a:stretch>
        </p:blipFill>
        <p:spPr bwMode="auto">
          <a:xfrm>
            <a:off x="7543800" y="4495800"/>
            <a:ext cx="520700" cy="419100"/>
          </a:xfrm>
          <a:prstGeom prst="rect">
            <a:avLst/>
          </a:prstGeom>
          <a:noFill/>
          <a:ln w="9525">
            <a:noFill/>
            <a:miter lim="800000"/>
            <a:headEnd/>
            <a:tailEnd/>
          </a:ln>
        </p:spPr>
      </p:pic>
      <p:pic>
        <p:nvPicPr>
          <p:cNvPr id="252990" name="Picture 62"/>
          <p:cNvPicPr>
            <a:picLocks noChangeAspect="1" noChangeArrowheads="1"/>
          </p:cNvPicPr>
          <p:nvPr/>
        </p:nvPicPr>
        <p:blipFill>
          <a:blip r:embed="rId8"/>
          <a:srcRect/>
          <a:stretch>
            <a:fillRect/>
          </a:stretch>
        </p:blipFill>
        <p:spPr bwMode="auto">
          <a:xfrm>
            <a:off x="7010400" y="6019800"/>
            <a:ext cx="520700" cy="419100"/>
          </a:xfrm>
          <a:prstGeom prst="rect">
            <a:avLst/>
          </a:prstGeom>
          <a:noFill/>
          <a:ln w="9525">
            <a:noFill/>
            <a:miter lim="800000"/>
            <a:headEnd/>
            <a:tailEnd/>
          </a:ln>
        </p:spPr>
      </p:pic>
      <p:pic>
        <p:nvPicPr>
          <p:cNvPr id="252991" name="Picture 63"/>
          <p:cNvPicPr>
            <a:picLocks noChangeAspect="1" noChangeArrowheads="1"/>
          </p:cNvPicPr>
          <p:nvPr/>
        </p:nvPicPr>
        <p:blipFill>
          <a:blip r:embed="rId8"/>
          <a:srcRect/>
          <a:stretch>
            <a:fillRect/>
          </a:stretch>
        </p:blipFill>
        <p:spPr bwMode="auto">
          <a:xfrm>
            <a:off x="6248400" y="5943600"/>
            <a:ext cx="520700" cy="419100"/>
          </a:xfrm>
          <a:prstGeom prst="rect">
            <a:avLst/>
          </a:prstGeom>
          <a:noFill/>
          <a:ln w="9525">
            <a:noFill/>
            <a:miter lim="800000"/>
            <a:headEnd/>
            <a:tailEnd/>
          </a:ln>
        </p:spPr>
      </p:pic>
      <p:pic>
        <p:nvPicPr>
          <p:cNvPr id="252992" name="Picture 64"/>
          <p:cNvPicPr>
            <a:picLocks noChangeAspect="1" noChangeArrowheads="1"/>
          </p:cNvPicPr>
          <p:nvPr/>
        </p:nvPicPr>
        <p:blipFill>
          <a:blip r:embed="rId8"/>
          <a:srcRect/>
          <a:stretch>
            <a:fillRect/>
          </a:stretch>
        </p:blipFill>
        <p:spPr bwMode="auto">
          <a:xfrm>
            <a:off x="8153400" y="5791200"/>
            <a:ext cx="520700" cy="419100"/>
          </a:xfrm>
          <a:prstGeom prst="rect">
            <a:avLst/>
          </a:prstGeom>
          <a:noFill/>
          <a:ln w="9525">
            <a:noFill/>
            <a:miter lim="800000"/>
            <a:headEnd/>
            <a:tailEnd/>
          </a:ln>
        </p:spPr>
      </p:pic>
      <p:pic>
        <p:nvPicPr>
          <p:cNvPr id="252993" name="Picture 65"/>
          <p:cNvPicPr>
            <a:picLocks noChangeAspect="1" noChangeArrowheads="1"/>
          </p:cNvPicPr>
          <p:nvPr/>
        </p:nvPicPr>
        <p:blipFill>
          <a:blip r:embed="rId8"/>
          <a:srcRect/>
          <a:stretch>
            <a:fillRect/>
          </a:stretch>
        </p:blipFill>
        <p:spPr bwMode="auto">
          <a:xfrm>
            <a:off x="7010400" y="4267200"/>
            <a:ext cx="520700" cy="419100"/>
          </a:xfrm>
          <a:prstGeom prst="rect">
            <a:avLst/>
          </a:prstGeom>
          <a:noFill/>
          <a:ln w="9525">
            <a:noFill/>
            <a:miter lim="800000"/>
            <a:headEnd/>
            <a:tailEnd/>
          </a:ln>
        </p:spPr>
      </p:pic>
      <p:pic>
        <p:nvPicPr>
          <p:cNvPr id="252994" name="Picture 66"/>
          <p:cNvPicPr>
            <a:picLocks noChangeAspect="1" noChangeArrowheads="1"/>
          </p:cNvPicPr>
          <p:nvPr/>
        </p:nvPicPr>
        <p:blipFill>
          <a:blip r:embed="rId8"/>
          <a:srcRect/>
          <a:stretch>
            <a:fillRect/>
          </a:stretch>
        </p:blipFill>
        <p:spPr bwMode="auto">
          <a:xfrm>
            <a:off x="8077200" y="4267200"/>
            <a:ext cx="520700" cy="419100"/>
          </a:xfrm>
          <a:prstGeom prst="rect">
            <a:avLst/>
          </a:prstGeom>
          <a:noFill/>
          <a:ln w="9525">
            <a:noFill/>
            <a:miter lim="800000"/>
            <a:headEnd/>
            <a:tailEnd/>
          </a:ln>
        </p:spPr>
      </p:pic>
      <p:pic>
        <p:nvPicPr>
          <p:cNvPr id="252995" name="Picture 67"/>
          <p:cNvPicPr>
            <a:picLocks noChangeAspect="1" noChangeArrowheads="1"/>
          </p:cNvPicPr>
          <p:nvPr/>
        </p:nvPicPr>
        <p:blipFill>
          <a:blip r:embed="rId8"/>
          <a:srcRect/>
          <a:stretch>
            <a:fillRect/>
          </a:stretch>
        </p:blipFill>
        <p:spPr bwMode="auto">
          <a:xfrm>
            <a:off x="8623300" y="4800600"/>
            <a:ext cx="520700" cy="419100"/>
          </a:xfrm>
          <a:prstGeom prst="rect">
            <a:avLst/>
          </a:prstGeom>
          <a:noFill/>
          <a:ln w="9525">
            <a:noFill/>
            <a:miter lim="800000"/>
            <a:headEnd/>
            <a:tailEnd/>
          </a:ln>
        </p:spPr>
      </p:pic>
      <p:pic>
        <p:nvPicPr>
          <p:cNvPr id="37956" name="Picture 68"/>
          <p:cNvPicPr>
            <a:picLocks noChangeAspect="1" noChangeArrowheads="1"/>
          </p:cNvPicPr>
          <p:nvPr/>
        </p:nvPicPr>
        <p:blipFill>
          <a:blip r:embed="rId8"/>
          <a:srcRect/>
          <a:stretch>
            <a:fillRect/>
          </a:stretch>
        </p:blipFill>
        <p:spPr bwMode="auto">
          <a:xfrm>
            <a:off x="4800600" y="1981200"/>
            <a:ext cx="520700" cy="419100"/>
          </a:xfrm>
          <a:prstGeom prst="rect">
            <a:avLst/>
          </a:prstGeom>
          <a:noFill/>
          <a:ln w="9525">
            <a:noFill/>
            <a:miter lim="800000"/>
            <a:headEnd/>
            <a:tailEnd/>
          </a:ln>
        </p:spPr>
      </p:pic>
      <p:pic>
        <p:nvPicPr>
          <p:cNvPr id="37957" name="Picture 69"/>
          <p:cNvPicPr>
            <a:picLocks noChangeAspect="1" noChangeArrowheads="1"/>
          </p:cNvPicPr>
          <p:nvPr/>
        </p:nvPicPr>
        <p:blipFill>
          <a:blip r:embed="rId8"/>
          <a:srcRect/>
          <a:stretch>
            <a:fillRect/>
          </a:stretch>
        </p:blipFill>
        <p:spPr bwMode="auto">
          <a:xfrm>
            <a:off x="6934200" y="914400"/>
            <a:ext cx="520700" cy="419100"/>
          </a:xfrm>
          <a:prstGeom prst="rect">
            <a:avLst/>
          </a:prstGeom>
          <a:noFill/>
          <a:ln w="9525">
            <a:noFill/>
            <a:miter lim="800000"/>
            <a:headEnd/>
            <a:tailEnd/>
          </a:ln>
        </p:spPr>
      </p:pic>
      <p:pic>
        <p:nvPicPr>
          <p:cNvPr id="37958" name="Picture 70"/>
          <p:cNvPicPr>
            <a:picLocks noChangeAspect="1" noChangeArrowheads="1"/>
          </p:cNvPicPr>
          <p:nvPr/>
        </p:nvPicPr>
        <p:blipFill>
          <a:blip r:embed="rId8"/>
          <a:srcRect/>
          <a:stretch>
            <a:fillRect/>
          </a:stretch>
        </p:blipFill>
        <p:spPr bwMode="auto">
          <a:xfrm>
            <a:off x="5334000" y="381000"/>
            <a:ext cx="520700" cy="419100"/>
          </a:xfrm>
          <a:prstGeom prst="rect">
            <a:avLst/>
          </a:prstGeom>
          <a:noFill/>
          <a:ln w="9525">
            <a:noFill/>
            <a:miter lim="800000"/>
            <a:headEnd/>
            <a:tailEnd/>
          </a:ln>
        </p:spPr>
      </p:pic>
      <p:pic>
        <p:nvPicPr>
          <p:cNvPr id="37959" name="Picture 71"/>
          <p:cNvPicPr>
            <a:picLocks noChangeAspect="1" noChangeArrowheads="1"/>
          </p:cNvPicPr>
          <p:nvPr/>
        </p:nvPicPr>
        <p:blipFill>
          <a:blip r:embed="rId8"/>
          <a:srcRect/>
          <a:stretch>
            <a:fillRect/>
          </a:stretch>
        </p:blipFill>
        <p:spPr bwMode="auto">
          <a:xfrm>
            <a:off x="7772400" y="1981200"/>
            <a:ext cx="520700" cy="419100"/>
          </a:xfrm>
          <a:prstGeom prst="rect">
            <a:avLst/>
          </a:prstGeom>
          <a:noFill/>
          <a:ln w="9525">
            <a:noFill/>
            <a:miter lim="800000"/>
            <a:headEnd/>
            <a:tailEnd/>
          </a:ln>
        </p:spPr>
      </p:pic>
      <p:pic>
        <p:nvPicPr>
          <p:cNvPr id="37960" name="Picture 72"/>
          <p:cNvPicPr>
            <a:picLocks noChangeAspect="1" noChangeArrowheads="1"/>
          </p:cNvPicPr>
          <p:nvPr/>
        </p:nvPicPr>
        <p:blipFill>
          <a:blip r:embed="rId9"/>
          <a:srcRect/>
          <a:stretch>
            <a:fillRect/>
          </a:stretch>
        </p:blipFill>
        <p:spPr bwMode="auto">
          <a:xfrm>
            <a:off x="5257800" y="2286000"/>
            <a:ext cx="520700" cy="419100"/>
          </a:xfrm>
          <a:prstGeom prst="rect">
            <a:avLst/>
          </a:prstGeom>
          <a:noFill/>
          <a:ln w="9525">
            <a:noFill/>
            <a:miter lim="800000"/>
            <a:headEnd/>
            <a:tailEnd/>
          </a:ln>
        </p:spPr>
      </p:pic>
      <p:pic>
        <p:nvPicPr>
          <p:cNvPr id="37961" name="Picture 73"/>
          <p:cNvPicPr>
            <a:picLocks noChangeAspect="1" noChangeArrowheads="1"/>
          </p:cNvPicPr>
          <p:nvPr/>
        </p:nvPicPr>
        <p:blipFill>
          <a:blip r:embed="rId9"/>
          <a:srcRect/>
          <a:stretch>
            <a:fillRect/>
          </a:stretch>
        </p:blipFill>
        <p:spPr bwMode="auto">
          <a:xfrm>
            <a:off x="7086600" y="1905000"/>
            <a:ext cx="520700" cy="419100"/>
          </a:xfrm>
          <a:prstGeom prst="rect">
            <a:avLst/>
          </a:prstGeom>
          <a:noFill/>
          <a:ln w="9525">
            <a:noFill/>
            <a:miter lim="800000"/>
            <a:headEnd/>
            <a:tailEnd/>
          </a:ln>
        </p:spPr>
      </p:pic>
      <p:pic>
        <p:nvPicPr>
          <p:cNvPr id="37962" name="Picture 74"/>
          <p:cNvPicPr>
            <a:picLocks noChangeAspect="1" noChangeArrowheads="1"/>
          </p:cNvPicPr>
          <p:nvPr/>
        </p:nvPicPr>
        <p:blipFill>
          <a:blip r:embed="rId9"/>
          <a:srcRect/>
          <a:stretch>
            <a:fillRect/>
          </a:stretch>
        </p:blipFill>
        <p:spPr bwMode="auto">
          <a:xfrm>
            <a:off x="4724400" y="838200"/>
            <a:ext cx="520700" cy="419100"/>
          </a:xfrm>
          <a:prstGeom prst="rect">
            <a:avLst/>
          </a:prstGeom>
          <a:noFill/>
          <a:ln w="9525">
            <a:noFill/>
            <a:miter lim="800000"/>
            <a:headEnd/>
            <a:tailEnd/>
          </a:ln>
        </p:spPr>
      </p:pic>
      <p:pic>
        <p:nvPicPr>
          <p:cNvPr id="37963" name="Picture 75"/>
          <p:cNvPicPr>
            <a:picLocks noChangeAspect="1" noChangeArrowheads="1"/>
          </p:cNvPicPr>
          <p:nvPr/>
        </p:nvPicPr>
        <p:blipFill>
          <a:blip r:embed="rId9"/>
          <a:srcRect/>
          <a:stretch>
            <a:fillRect/>
          </a:stretch>
        </p:blipFill>
        <p:spPr bwMode="auto">
          <a:xfrm>
            <a:off x="7848600" y="685800"/>
            <a:ext cx="520700" cy="419100"/>
          </a:xfrm>
          <a:prstGeom prst="rect">
            <a:avLst/>
          </a:prstGeom>
          <a:noFill/>
          <a:ln w="9525">
            <a:noFill/>
            <a:miter lim="800000"/>
            <a:headEnd/>
            <a:tailEnd/>
          </a:ln>
        </p:spPr>
      </p:pic>
      <p:pic>
        <p:nvPicPr>
          <p:cNvPr id="37964" name="Picture 76"/>
          <p:cNvPicPr>
            <a:picLocks noChangeAspect="1" noChangeArrowheads="1"/>
          </p:cNvPicPr>
          <p:nvPr/>
        </p:nvPicPr>
        <p:blipFill>
          <a:blip r:embed="rId9"/>
          <a:srcRect/>
          <a:stretch>
            <a:fillRect/>
          </a:stretch>
        </p:blipFill>
        <p:spPr bwMode="auto">
          <a:xfrm>
            <a:off x="6324600" y="2286000"/>
            <a:ext cx="520700" cy="419100"/>
          </a:xfrm>
          <a:prstGeom prst="rect">
            <a:avLst/>
          </a:prstGeom>
          <a:noFill/>
          <a:ln w="9525">
            <a:noFill/>
            <a:miter lim="800000"/>
            <a:headEnd/>
            <a:tailEnd/>
          </a:ln>
        </p:spPr>
      </p:pic>
      <p:pic>
        <p:nvPicPr>
          <p:cNvPr id="37965" name="Picture 77"/>
          <p:cNvPicPr>
            <a:picLocks noChangeAspect="1" noChangeArrowheads="1"/>
          </p:cNvPicPr>
          <p:nvPr/>
        </p:nvPicPr>
        <p:blipFill>
          <a:blip r:embed="rId9"/>
          <a:srcRect/>
          <a:stretch>
            <a:fillRect/>
          </a:stretch>
        </p:blipFill>
        <p:spPr bwMode="auto">
          <a:xfrm>
            <a:off x="6096000" y="685800"/>
            <a:ext cx="520700" cy="419100"/>
          </a:xfrm>
          <a:prstGeom prst="rect">
            <a:avLst/>
          </a:prstGeom>
          <a:noFill/>
          <a:ln w="9525">
            <a:noFill/>
            <a:miter lim="800000"/>
            <a:headEnd/>
            <a:tailEnd/>
          </a:ln>
        </p:spPr>
      </p:pic>
      <p:pic>
        <p:nvPicPr>
          <p:cNvPr id="37966" name="Picture 78"/>
          <p:cNvPicPr>
            <a:picLocks noChangeAspect="1" noChangeArrowheads="1"/>
          </p:cNvPicPr>
          <p:nvPr/>
        </p:nvPicPr>
        <p:blipFill>
          <a:blip r:embed="rId10"/>
          <a:srcRect/>
          <a:stretch>
            <a:fillRect/>
          </a:stretch>
        </p:blipFill>
        <p:spPr bwMode="auto">
          <a:xfrm>
            <a:off x="5638800" y="1981200"/>
            <a:ext cx="520700" cy="419100"/>
          </a:xfrm>
          <a:prstGeom prst="rect">
            <a:avLst/>
          </a:prstGeom>
          <a:noFill/>
          <a:ln w="9525">
            <a:noFill/>
            <a:miter lim="800000"/>
            <a:headEnd/>
            <a:tailEnd/>
          </a:ln>
        </p:spPr>
      </p:pic>
      <p:pic>
        <p:nvPicPr>
          <p:cNvPr id="37967" name="Picture 79"/>
          <p:cNvPicPr>
            <a:picLocks noChangeAspect="1" noChangeArrowheads="1"/>
          </p:cNvPicPr>
          <p:nvPr/>
        </p:nvPicPr>
        <p:blipFill>
          <a:blip r:embed="rId10"/>
          <a:srcRect/>
          <a:stretch>
            <a:fillRect/>
          </a:stretch>
        </p:blipFill>
        <p:spPr bwMode="auto">
          <a:xfrm>
            <a:off x="5181600" y="762000"/>
            <a:ext cx="520700" cy="419100"/>
          </a:xfrm>
          <a:prstGeom prst="rect">
            <a:avLst/>
          </a:prstGeom>
          <a:noFill/>
          <a:ln w="9525">
            <a:noFill/>
            <a:miter lim="800000"/>
            <a:headEnd/>
            <a:tailEnd/>
          </a:ln>
        </p:spPr>
      </p:pic>
      <p:pic>
        <p:nvPicPr>
          <p:cNvPr id="37968" name="Picture 80"/>
          <p:cNvPicPr>
            <a:picLocks noChangeAspect="1" noChangeArrowheads="1"/>
          </p:cNvPicPr>
          <p:nvPr/>
        </p:nvPicPr>
        <p:blipFill>
          <a:blip r:embed="rId10"/>
          <a:srcRect/>
          <a:stretch>
            <a:fillRect/>
          </a:stretch>
        </p:blipFill>
        <p:spPr bwMode="auto">
          <a:xfrm>
            <a:off x="6400800" y="914400"/>
            <a:ext cx="520700" cy="419100"/>
          </a:xfrm>
          <a:prstGeom prst="rect">
            <a:avLst/>
          </a:prstGeom>
          <a:noFill/>
          <a:ln w="9525">
            <a:noFill/>
            <a:miter lim="800000"/>
            <a:headEnd/>
            <a:tailEnd/>
          </a:ln>
        </p:spPr>
      </p:pic>
      <p:pic>
        <p:nvPicPr>
          <p:cNvPr id="37969" name="Picture 81"/>
          <p:cNvPicPr>
            <a:picLocks noChangeAspect="1" noChangeArrowheads="1"/>
          </p:cNvPicPr>
          <p:nvPr/>
        </p:nvPicPr>
        <p:blipFill>
          <a:blip r:embed="rId10"/>
          <a:srcRect/>
          <a:stretch>
            <a:fillRect/>
          </a:stretch>
        </p:blipFill>
        <p:spPr bwMode="auto">
          <a:xfrm>
            <a:off x="7239000" y="533400"/>
            <a:ext cx="520700" cy="419100"/>
          </a:xfrm>
          <a:prstGeom prst="rect">
            <a:avLst/>
          </a:prstGeom>
          <a:noFill/>
          <a:ln w="9525">
            <a:noFill/>
            <a:miter lim="800000"/>
            <a:headEnd/>
            <a:tailEnd/>
          </a:ln>
        </p:spPr>
      </p:pic>
      <p:pic>
        <p:nvPicPr>
          <p:cNvPr id="37970" name="Picture 82"/>
          <p:cNvPicPr>
            <a:picLocks noChangeAspect="1" noChangeArrowheads="1"/>
          </p:cNvPicPr>
          <p:nvPr/>
        </p:nvPicPr>
        <p:blipFill>
          <a:blip r:embed="rId10"/>
          <a:srcRect/>
          <a:stretch>
            <a:fillRect/>
          </a:stretch>
        </p:blipFill>
        <p:spPr bwMode="auto">
          <a:xfrm>
            <a:off x="6629400" y="1828800"/>
            <a:ext cx="520700" cy="419100"/>
          </a:xfrm>
          <a:prstGeom prst="rect">
            <a:avLst/>
          </a:prstGeom>
          <a:noFill/>
          <a:ln w="9525">
            <a:noFill/>
            <a:miter lim="800000"/>
            <a:headEnd/>
            <a:tailEnd/>
          </a:ln>
        </p:spPr>
      </p:pic>
      <p:pic>
        <p:nvPicPr>
          <p:cNvPr id="37971" name="Picture 83"/>
          <p:cNvPicPr>
            <a:picLocks noChangeAspect="1" noChangeArrowheads="1"/>
          </p:cNvPicPr>
          <p:nvPr/>
        </p:nvPicPr>
        <p:blipFill>
          <a:blip r:embed="rId10"/>
          <a:srcRect/>
          <a:stretch>
            <a:fillRect/>
          </a:stretch>
        </p:blipFill>
        <p:spPr bwMode="auto">
          <a:xfrm>
            <a:off x="7315200" y="2209800"/>
            <a:ext cx="520700" cy="419100"/>
          </a:xfrm>
          <a:prstGeom prst="rect">
            <a:avLst/>
          </a:prstGeom>
          <a:noFill/>
          <a:ln w="9525">
            <a:noFill/>
            <a:miter lim="800000"/>
            <a:headEnd/>
            <a:tailEnd/>
          </a:ln>
        </p:spPr>
      </p:pic>
      <p:pic>
        <p:nvPicPr>
          <p:cNvPr id="37972" name="Picture 84"/>
          <p:cNvPicPr>
            <a:picLocks noChangeAspect="1" noChangeArrowheads="1"/>
          </p:cNvPicPr>
          <p:nvPr/>
        </p:nvPicPr>
        <p:blipFill>
          <a:blip r:embed="rId10"/>
          <a:srcRect/>
          <a:stretch>
            <a:fillRect/>
          </a:stretch>
        </p:blipFill>
        <p:spPr bwMode="auto">
          <a:xfrm>
            <a:off x="8153400" y="1371600"/>
            <a:ext cx="520700" cy="419100"/>
          </a:xfrm>
          <a:prstGeom prst="rect">
            <a:avLst/>
          </a:prstGeom>
          <a:noFill/>
          <a:ln w="9525">
            <a:noFill/>
            <a:miter lim="800000"/>
            <a:headEnd/>
            <a:tailEnd/>
          </a:ln>
        </p:spPr>
      </p:pic>
      <p:pic>
        <p:nvPicPr>
          <p:cNvPr id="37973" name="Picture 85"/>
          <p:cNvPicPr>
            <a:picLocks noChangeAspect="1" noChangeArrowheads="1"/>
          </p:cNvPicPr>
          <p:nvPr/>
        </p:nvPicPr>
        <p:blipFill>
          <a:blip r:embed="rId11"/>
          <a:srcRect/>
          <a:stretch>
            <a:fillRect/>
          </a:stretch>
        </p:blipFill>
        <p:spPr bwMode="auto">
          <a:xfrm>
            <a:off x="7315200" y="1219200"/>
            <a:ext cx="520700" cy="419100"/>
          </a:xfrm>
          <a:prstGeom prst="rect">
            <a:avLst/>
          </a:prstGeom>
          <a:noFill/>
          <a:ln w="9525">
            <a:noFill/>
            <a:miter lim="800000"/>
            <a:headEnd/>
            <a:tailEnd/>
          </a:ln>
        </p:spPr>
      </p:pic>
      <p:pic>
        <p:nvPicPr>
          <p:cNvPr id="37974" name="Picture 86"/>
          <p:cNvPicPr>
            <a:picLocks noChangeAspect="1" noChangeArrowheads="1"/>
          </p:cNvPicPr>
          <p:nvPr/>
        </p:nvPicPr>
        <p:blipFill>
          <a:blip r:embed="rId11"/>
          <a:srcRect/>
          <a:stretch>
            <a:fillRect/>
          </a:stretch>
        </p:blipFill>
        <p:spPr bwMode="auto">
          <a:xfrm>
            <a:off x="6096000" y="1828800"/>
            <a:ext cx="520700" cy="419100"/>
          </a:xfrm>
          <a:prstGeom prst="rect">
            <a:avLst/>
          </a:prstGeom>
          <a:noFill/>
          <a:ln w="9525">
            <a:noFill/>
            <a:miter lim="800000"/>
            <a:headEnd/>
            <a:tailEnd/>
          </a:ln>
        </p:spPr>
      </p:pic>
      <p:pic>
        <p:nvPicPr>
          <p:cNvPr id="37975" name="Picture 87"/>
          <p:cNvPicPr>
            <a:picLocks noChangeAspect="1" noChangeArrowheads="1"/>
          </p:cNvPicPr>
          <p:nvPr/>
        </p:nvPicPr>
        <p:blipFill>
          <a:blip r:embed="rId11"/>
          <a:srcRect/>
          <a:stretch>
            <a:fillRect/>
          </a:stretch>
        </p:blipFill>
        <p:spPr bwMode="auto">
          <a:xfrm>
            <a:off x="5562600" y="914400"/>
            <a:ext cx="520700" cy="419100"/>
          </a:xfrm>
          <a:prstGeom prst="rect">
            <a:avLst/>
          </a:prstGeom>
          <a:noFill/>
          <a:ln w="9525">
            <a:noFill/>
            <a:miter lim="800000"/>
            <a:headEnd/>
            <a:tailEnd/>
          </a:ln>
        </p:spPr>
      </p:pic>
      <p:pic>
        <p:nvPicPr>
          <p:cNvPr id="37976" name="Picture 88"/>
          <p:cNvPicPr>
            <a:picLocks noChangeAspect="1" noChangeArrowheads="1"/>
          </p:cNvPicPr>
          <p:nvPr/>
        </p:nvPicPr>
        <p:blipFill>
          <a:blip r:embed="rId11"/>
          <a:srcRect/>
          <a:stretch>
            <a:fillRect/>
          </a:stretch>
        </p:blipFill>
        <p:spPr bwMode="auto">
          <a:xfrm>
            <a:off x="5867400" y="2286000"/>
            <a:ext cx="520700" cy="419100"/>
          </a:xfrm>
          <a:prstGeom prst="rect">
            <a:avLst/>
          </a:prstGeom>
          <a:noFill/>
          <a:ln w="9525">
            <a:noFill/>
            <a:miter lim="800000"/>
            <a:headEnd/>
            <a:tailEnd/>
          </a:ln>
        </p:spPr>
      </p:pic>
      <p:pic>
        <p:nvPicPr>
          <p:cNvPr id="37977" name="Picture 89"/>
          <p:cNvPicPr>
            <a:picLocks noChangeAspect="1" noChangeArrowheads="1"/>
          </p:cNvPicPr>
          <p:nvPr/>
        </p:nvPicPr>
        <p:blipFill>
          <a:blip r:embed="rId11"/>
          <a:srcRect/>
          <a:stretch>
            <a:fillRect/>
          </a:stretch>
        </p:blipFill>
        <p:spPr bwMode="auto">
          <a:xfrm>
            <a:off x="4572000" y="2209800"/>
            <a:ext cx="520700" cy="419100"/>
          </a:xfrm>
          <a:prstGeom prst="rect">
            <a:avLst/>
          </a:prstGeom>
          <a:noFill/>
          <a:ln w="9525">
            <a:noFill/>
            <a:miter lim="800000"/>
            <a:headEnd/>
            <a:tailEnd/>
          </a:ln>
        </p:spPr>
      </p:pic>
      <p:pic>
        <p:nvPicPr>
          <p:cNvPr id="37978" name="Picture 90"/>
          <p:cNvPicPr>
            <a:picLocks noChangeAspect="1" noChangeArrowheads="1"/>
          </p:cNvPicPr>
          <p:nvPr/>
        </p:nvPicPr>
        <p:blipFill>
          <a:blip r:embed="rId11"/>
          <a:srcRect/>
          <a:stretch>
            <a:fillRect/>
          </a:stretch>
        </p:blipFill>
        <p:spPr bwMode="auto">
          <a:xfrm>
            <a:off x="6781800" y="2286000"/>
            <a:ext cx="520700" cy="419100"/>
          </a:xfrm>
          <a:prstGeom prst="rect">
            <a:avLst/>
          </a:prstGeom>
          <a:noFill/>
          <a:ln w="9525">
            <a:noFill/>
            <a:miter lim="800000"/>
            <a:headEnd/>
            <a:tailEnd/>
          </a:ln>
        </p:spPr>
      </p:pic>
      <p:pic>
        <p:nvPicPr>
          <p:cNvPr id="37979" name="Picture 91"/>
          <p:cNvPicPr>
            <a:picLocks noChangeAspect="1" noChangeArrowheads="1"/>
          </p:cNvPicPr>
          <p:nvPr/>
        </p:nvPicPr>
        <p:blipFill>
          <a:blip r:embed="rId11"/>
          <a:srcRect/>
          <a:stretch>
            <a:fillRect/>
          </a:stretch>
        </p:blipFill>
        <p:spPr bwMode="auto">
          <a:xfrm>
            <a:off x="7543800" y="1600200"/>
            <a:ext cx="520700" cy="419100"/>
          </a:xfrm>
          <a:prstGeom prst="rect">
            <a:avLst/>
          </a:prstGeom>
          <a:noFill/>
          <a:ln w="9525">
            <a:noFill/>
            <a:miter lim="800000"/>
            <a:headEnd/>
            <a:tailEnd/>
          </a:ln>
        </p:spPr>
      </p:pic>
      <p:pic>
        <p:nvPicPr>
          <p:cNvPr id="37980" name="Picture 92"/>
          <p:cNvPicPr>
            <a:picLocks noChangeAspect="1" noChangeArrowheads="1"/>
          </p:cNvPicPr>
          <p:nvPr/>
        </p:nvPicPr>
        <p:blipFill>
          <a:blip r:embed="rId11"/>
          <a:srcRect/>
          <a:stretch>
            <a:fillRect/>
          </a:stretch>
        </p:blipFill>
        <p:spPr bwMode="auto">
          <a:xfrm>
            <a:off x="6553200" y="457200"/>
            <a:ext cx="520700" cy="419100"/>
          </a:xfrm>
          <a:prstGeom prst="rect">
            <a:avLst/>
          </a:prstGeom>
          <a:noFill/>
          <a:ln w="9525">
            <a:noFill/>
            <a:miter lim="800000"/>
            <a:headEnd/>
            <a:tailEnd/>
          </a:ln>
        </p:spPr>
      </p:pic>
      <p:pic>
        <p:nvPicPr>
          <p:cNvPr id="253021" name="Picture 93"/>
          <p:cNvPicPr>
            <a:picLocks noChangeAspect="1" noChangeArrowheads="1"/>
          </p:cNvPicPr>
          <p:nvPr/>
        </p:nvPicPr>
        <p:blipFill>
          <a:blip r:embed="rId7"/>
          <a:srcRect/>
          <a:stretch>
            <a:fillRect/>
          </a:stretch>
        </p:blipFill>
        <p:spPr bwMode="auto">
          <a:xfrm>
            <a:off x="2667000" y="4953000"/>
            <a:ext cx="419100" cy="40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2939"/>
                                        </p:tgtEl>
                                        <p:attrNameLst>
                                          <p:attrName>style.visibility</p:attrName>
                                        </p:attrNameLst>
                                      </p:cBhvr>
                                      <p:to>
                                        <p:strVal val="visible"/>
                                      </p:to>
                                    </p:set>
                                    <p:anim calcmode="lin" valueType="num">
                                      <p:cBhvr additive="base">
                                        <p:cTn id="7" dur="500" fill="hold"/>
                                        <p:tgtEl>
                                          <p:spTgt spid="252939"/>
                                        </p:tgtEl>
                                        <p:attrNameLst>
                                          <p:attrName>ppt_x</p:attrName>
                                        </p:attrNameLst>
                                      </p:cBhvr>
                                      <p:tavLst>
                                        <p:tav tm="0">
                                          <p:val>
                                            <p:strVal val="0-#ppt_w/2"/>
                                          </p:val>
                                        </p:tav>
                                        <p:tav tm="100000">
                                          <p:val>
                                            <p:strVal val="#ppt_x"/>
                                          </p:val>
                                        </p:tav>
                                      </p:tavLst>
                                    </p:anim>
                                    <p:anim calcmode="lin" valueType="num">
                                      <p:cBhvr additive="base">
                                        <p:cTn id="8" dur="500" fill="hold"/>
                                        <p:tgtEl>
                                          <p:spTgt spid="2529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2940"/>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252941"/>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252942"/>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nodeType="afterEffect">
                                  <p:stCondLst>
                                    <p:cond delay="0"/>
                                  </p:stCondLst>
                                  <p:childTnLst>
                                    <p:set>
                                      <p:cBhvr>
                                        <p:cTn id="21" dur="1" fill="hold">
                                          <p:stCondLst>
                                            <p:cond delay="499"/>
                                          </p:stCondLst>
                                        </p:cTn>
                                        <p:tgtEl>
                                          <p:spTgt spid="252943"/>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499"/>
                                          </p:stCondLst>
                                        </p:cTn>
                                        <p:tgtEl>
                                          <p:spTgt spid="2529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25294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252945"/>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252946"/>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nodeType="afterEffect">
                                  <p:stCondLst>
                                    <p:cond delay="0"/>
                                  </p:stCondLst>
                                  <p:childTnLst>
                                    <p:set>
                                      <p:cBhvr>
                                        <p:cTn id="37" dur="1" fill="hold">
                                          <p:stCondLst>
                                            <p:cond delay="499"/>
                                          </p:stCondLst>
                                        </p:cTn>
                                        <p:tgtEl>
                                          <p:spTgt spid="252947"/>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nodeType="afterEffect">
                                  <p:stCondLst>
                                    <p:cond delay="0"/>
                                  </p:stCondLst>
                                  <p:childTnLst>
                                    <p:set>
                                      <p:cBhvr>
                                        <p:cTn id="40" dur="1" fill="hold">
                                          <p:stCondLst>
                                            <p:cond delay="499"/>
                                          </p:stCondLst>
                                        </p:cTn>
                                        <p:tgtEl>
                                          <p:spTgt spid="252948"/>
                                        </p:tgtEl>
                                        <p:attrNameLst>
                                          <p:attrName>style.visibility</p:attrName>
                                        </p:attrNameLst>
                                      </p:cBhvr>
                                      <p:to>
                                        <p:strVal val="visible"/>
                                      </p:to>
                                    </p:set>
                                  </p:childTnLst>
                                </p:cTn>
                              </p:par>
                            </p:childTnLst>
                          </p:cTn>
                        </p:par>
                        <p:par>
                          <p:cTn id="41" fill="hold">
                            <p:stCondLst>
                              <p:cond delay="2500"/>
                            </p:stCondLst>
                            <p:childTnLst>
                              <p:par>
                                <p:cTn id="42" presetID="1" presetClass="entr" presetSubtype="0" fill="hold" nodeType="afterEffect">
                                  <p:stCondLst>
                                    <p:cond delay="0"/>
                                  </p:stCondLst>
                                  <p:childTnLst>
                                    <p:set>
                                      <p:cBhvr>
                                        <p:cTn id="43" dur="1" fill="hold">
                                          <p:stCondLst>
                                            <p:cond delay="499"/>
                                          </p:stCondLst>
                                        </p:cTn>
                                        <p:tgtEl>
                                          <p:spTgt spid="252949"/>
                                        </p:tgtEl>
                                        <p:attrNameLst>
                                          <p:attrName>style.visibility</p:attrName>
                                        </p:attrNameLst>
                                      </p:cBhvr>
                                      <p:to>
                                        <p:strVal val="visible"/>
                                      </p:to>
                                    </p:set>
                                  </p:childTnLst>
                                </p:cTn>
                              </p:par>
                            </p:childTnLst>
                          </p:cTn>
                        </p:par>
                        <p:par>
                          <p:cTn id="44" fill="hold">
                            <p:stCondLst>
                              <p:cond delay="3000"/>
                            </p:stCondLst>
                            <p:childTnLst>
                              <p:par>
                                <p:cTn id="45" presetID="1" presetClass="entr" presetSubtype="0" fill="hold" nodeType="afterEffect">
                                  <p:stCondLst>
                                    <p:cond delay="0"/>
                                  </p:stCondLst>
                                  <p:childTnLst>
                                    <p:set>
                                      <p:cBhvr>
                                        <p:cTn id="46" dur="1" fill="hold">
                                          <p:stCondLst>
                                            <p:cond delay="499"/>
                                          </p:stCondLst>
                                        </p:cTn>
                                        <p:tgtEl>
                                          <p:spTgt spid="2529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252951"/>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nodeType="afterEffect">
                                  <p:stCondLst>
                                    <p:cond delay="0"/>
                                  </p:stCondLst>
                                  <p:childTnLst>
                                    <p:set>
                                      <p:cBhvr>
                                        <p:cTn id="53" dur="1" fill="hold">
                                          <p:stCondLst>
                                            <p:cond delay="499"/>
                                          </p:stCondLst>
                                        </p:cTn>
                                        <p:tgtEl>
                                          <p:spTgt spid="252952"/>
                                        </p:tgtEl>
                                        <p:attrNameLst>
                                          <p:attrName>style.visibility</p:attrName>
                                        </p:attrNameLst>
                                      </p:cBhvr>
                                      <p:to>
                                        <p:strVal val="visible"/>
                                      </p:to>
                                    </p:se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499"/>
                                          </p:stCondLst>
                                        </p:cTn>
                                        <p:tgtEl>
                                          <p:spTgt spid="252953"/>
                                        </p:tgtEl>
                                        <p:attrNameLst>
                                          <p:attrName>style.visibility</p:attrName>
                                        </p:attrNameLst>
                                      </p:cBhvr>
                                      <p:to>
                                        <p:strVal val="visible"/>
                                      </p:to>
                                    </p:set>
                                  </p:childTnLst>
                                </p:cTn>
                              </p:par>
                            </p:childTnLst>
                          </p:cTn>
                        </p:par>
                        <p:par>
                          <p:cTn id="57" fill="hold">
                            <p:stCondLst>
                              <p:cond delay="1500"/>
                            </p:stCondLst>
                            <p:childTnLst>
                              <p:par>
                                <p:cTn id="58" presetID="1" presetClass="entr" presetSubtype="0" fill="hold" nodeType="afterEffect">
                                  <p:stCondLst>
                                    <p:cond delay="0"/>
                                  </p:stCondLst>
                                  <p:childTnLst>
                                    <p:set>
                                      <p:cBhvr>
                                        <p:cTn id="59" dur="1" fill="hold">
                                          <p:stCondLst>
                                            <p:cond delay="499"/>
                                          </p:stCondLst>
                                        </p:cTn>
                                        <p:tgtEl>
                                          <p:spTgt spid="252954"/>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nodeType="afterEffect">
                                  <p:stCondLst>
                                    <p:cond delay="0"/>
                                  </p:stCondLst>
                                  <p:childTnLst>
                                    <p:set>
                                      <p:cBhvr>
                                        <p:cTn id="62" dur="1" fill="hold">
                                          <p:stCondLst>
                                            <p:cond delay="499"/>
                                          </p:stCondLst>
                                        </p:cTn>
                                        <p:tgtEl>
                                          <p:spTgt spid="252955"/>
                                        </p:tgtEl>
                                        <p:attrNameLst>
                                          <p:attrName>style.visibility</p:attrName>
                                        </p:attrNameLst>
                                      </p:cBhvr>
                                      <p:to>
                                        <p:strVal val="visible"/>
                                      </p:to>
                                    </p:set>
                                  </p:childTnLst>
                                </p:cTn>
                              </p:par>
                            </p:childTnLst>
                          </p:cTn>
                        </p:par>
                        <p:par>
                          <p:cTn id="63" fill="hold">
                            <p:stCondLst>
                              <p:cond delay="2500"/>
                            </p:stCondLst>
                            <p:childTnLst>
                              <p:par>
                                <p:cTn id="64" presetID="1" presetClass="entr" presetSubtype="0" fill="hold" nodeType="afterEffect">
                                  <p:stCondLst>
                                    <p:cond delay="0"/>
                                  </p:stCondLst>
                                  <p:childTnLst>
                                    <p:set>
                                      <p:cBhvr>
                                        <p:cTn id="65" dur="1" fill="hold">
                                          <p:stCondLst>
                                            <p:cond delay="499"/>
                                          </p:stCondLst>
                                        </p:cTn>
                                        <p:tgtEl>
                                          <p:spTgt spid="252973"/>
                                        </p:tgtEl>
                                        <p:attrNameLst>
                                          <p:attrName>style.visibility</p:attrName>
                                        </p:attrNameLst>
                                      </p:cBhvr>
                                      <p:to>
                                        <p:strVal val="visible"/>
                                      </p:to>
                                    </p:set>
                                  </p:childTnLst>
                                </p:cTn>
                              </p:par>
                            </p:childTnLst>
                          </p:cTn>
                        </p:par>
                        <p:par>
                          <p:cTn id="66" fill="hold">
                            <p:stCondLst>
                              <p:cond delay="3000"/>
                            </p:stCondLst>
                            <p:childTnLst>
                              <p:par>
                                <p:cTn id="67" presetID="1" presetClass="entr" presetSubtype="0" fill="hold" nodeType="afterEffect">
                                  <p:stCondLst>
                                    <p:cond delay="0"/>
                                  </p:stCondLst>
                                  <p:childTnLst>
                                    <p:set>
                                      <p:cBhvr>
                                        <p:cTn id="68" dur="1" fill="hold">
                                          <p:stCondLst>
                                            <p:cond delay="499"/>
                                          </p:stCondLst>
                                        </p:cTn>
                                        <p:tgtEl>
                                          <p:spTgt spid="252956"/>
                                        </p:tgtEl>
                                        <p:attrNameLst>
                                          <p:attrName>style.visibility</p:attrName>
                                        </p:attrNameLst>
                                      </p:cBhvr>
                                      <p:to>
                                        <p:strVal val="visible"/>
                                      </p:to>
                                    </p:set>
                                  </p:childTnLst>
                                </p:cTn>
                              </p:par>
                            </p:childTnLst>
                          </p:cTn>
                        </p:par>
                        <p:par>
                          <p:cTn id="69" fill="hold">
                            <p:stCondLst>
                              <p:cond delay="3500"/>
                            </p:stCondLst>
                            <p:childTnLst>
                              <p:par>
                                <p:cTn id="70" presetID="1" presetClass="entr" presetSubtype="0" fill="hold" nodeType="afterEffect">
                                  <p:stCondLst>
                                    <p:cond delay="0"/>
                                  </p:stCondLst>
                                  <p:childTnLst>
                                    <p:set>
                                      <p:cBhvr>
                                        <p:cTn id="71" dur="1" fill="hold">
                                          <p:stCondLst>
                                            <p:cond delay="499"/>
                                          </p:stCondLst>
                                        </p:cTn>
                                        <p:tgtEl>
                                          <p:spTgt spid="252957"/>
                                        </p:tgtEl>
                                        <p:attrNameLst>
                                          <p:attrName>style.visibility</p:attrName>
                                        </p:attrNameLst>
                                      </p:cBhvr>
                                      <p:to>
                                        <p:strVal val="visible"/>
                                      </p:to>
                                    </p:set>
                                  </p:childTnLst>
                                </p:cTn>
                              </p:par>
                            </p:childTnLst>
                          </p:cTn>
                        </p:par>
                        <p:par>
                          <p:cTn id="72" fill="hold">
                            <p:stCondLst>
                              <p:cond delay="4000"/>
                            </p:stCondLst>
                            <p:childTnLst>
                              <p:par>
                                <p:cTn id="73" presetID="1" presetClass="entr" presetSubtype="0" fill="hold" nodeType="afterEffect">
                                  <p:stCondLst>
                                    <p:cond delay="0"/>
                                  </p:stCondLst>
                                  <p:childTnLst>
                                    <p:set>
                                      <p:cBhvr>
                                        <p:cTn id="74" dur="1" fill="hold">
                                          <p:stCondLst>
                                            <p:cond delay="499"/>
                                          </p:stCondLst>
                                        </p:cTn>
                                        <p:tgtEl>
                                          <p:spTgt spid="252958"/>
                                        </p:tgtEl>
                                        <p:attrNameLst>
                                          <p:attrName>style.visibility</p:attrName>
                                        </p:attrNameLst>
                                      </p:cBhvr>
                                      <p:to>
                                        <p:strVal val="visible"/>
                                      </p:to>
                                    </p:set>
                                  </p:childTnLst>
                                </p:cTn>
                              </p:par>
                            </p:childTnLst>
                          </p:cTn>
                        </p:par>
                        <p:par>
                          <p:cTn id="75" fill="hold">
                            <p:stCondLst>
                              <p:cond delay="4500"/>
                            </p:stCondLst>
                            <p:childTnLst>
                              <p:par>
                                <p:cTn id="76" presetID="1" presetClass="entr" presetSubtype="0" fill="hold" nodeType="afterEffect">
                                  <p:stCondLst>
                                    <p:cond delay="0"/>
                                  </p:stCondLst>
                                  <p:childTnLst>
                                    <p:set>
                                      <p:cBhvr>
                                        <p:cTn id="77" dur="1" fill="hold">
                                          <p:stCondLst>
                                            <p:cond delay="499"/>
                                          </p:stCondLst>
                                        </p:cTn>
                                        <p:tgtEl>
                                          <p:spTgt spid="252959"/>
                                        </p:tgtEl>
                                        <p:attrNameLst>
                                          <p:attrName>style.visibility</p:attrName>
                                        </p:attrNameLst>
                                      </p:cBhvr>
                                      <p:to>
                                        <p:strVal val="visible"/>
                                      </p:to>
                                    </p:set>
                                  </p:childTnLst>
                                </p:cTn>
                              </p:par>
                            </p:childTnLst>
                          </p:cTn>
                        </p:par>
                        <p:par>
                          <p:cTn id="78" fill="hold">
                            <p:stCondLst>
                              <p:cond delay="5000"/>
                            </p:stCondLst>
                            <p:childTnLst>
                              <p:par>
                                <p:cTn id="79" presetID="1" presetClass="entr" presetSubtype="0" fill="hold" nodeType="afterEffect">
                                  <p:stCondLst>
                                    <p:cond delay="0"/>
                                  </p:stCondLst>
                                  <p:childTnLst>
                                    <p:set>
                                      <p:cBhvr>
                                        <p:cTn id="80" dur="1" fill="hold">
                                          <p:stCondLst>
                                            <p:cond delay="499"/>
                                          </p:stCondLst>
                                        </p:cTn>
                                        <p:tgtEl>
                                          <p:spTgt spid="252960"/>
                                        </p:tgtEl>
                                        <p:attrNameLst>
                                          <p:attrName>style.visibility</p:attrName>
                                        </p:attrNameLst>
                                      </p:cBhvr>
                                      <p:to>
                                        <p:strVal val="visible"/>
                                      </p:to>
                                    </p:set>
                                  </p:childTnLst>
                                </p:cTn>
                              </p:par>
                            </p:childTnLst>
                          </p:cTn>
                        </p:par>
                        <p:par>
                          <p:cTn id="81" fill="hold">
                            <p:stCondLst>
                              <p:cond delay="5500"/>
                            </p:stCondLst>
                            <p:childTnLst>
                              <p:par>
                                <p:cTn id="82" presetID="1" presetClass="entr" presetSubtype="0" fill="hold" nodeType="afterEffect">
                                  <p:stCondLst>
                                    <p:cond delay="0"/>
                                  </p:stCondLst>
                                  <p:childTnLst>
                                    <p:set>
                                      <p:cBhvr>
                                        <p:cTn id="83" dur="1" fill="hold">
                                          <p:stCondLst>
                                            <p:cond delay="499"/>
                                          </p:stCondLst>
                                        </p:cTn>
                                        <p:tgtEl>
                                          <p:spTgt spid="252961"/>
                                        </p:tgtEl>
                                        <p:attrNameLst>
                                          <p:attrName>style.visibility</p:attrName>
                                        </p:attrNameLst>
                                      </p:cBhvr>
                                      <p:to>
                                        <p:strVal val="visible"/>
                                      </p:to>
                                    </p:set>
                                  </p:childTnLst>
                                </p:cTn>
                              </p:par>
                            </p:childTnLst>
                          </p:cTn>
                        </p:par>
                        <p:par>
                          <p:cTn id="84" fill="hold">
                            <p:stCondLst>
                              <p:cond delay="6000"/>
                            </p:stCondLst>
                            <p:childTnLst>
                              <p:par>
                                <p:cTn id="85" presetID="1" presetClass="entr" presetSubtype="0" fill="hold" nodeType="afterEffect">
                                  <p:stCondLst>
                                    <p:cond delay="0"/>
                                  </p:stCondLst>
                                  <p:childTnLst>
                                    <p:set>
                                      <p:cBhvr>
                                        <p:cTn id="86" dur="1" fill="hold">
                                          <p:stCondLst>
                                            <p:cond delay="499"/>
                                          </p:stCondLst>
                                        </p:cTn>
                                        <p:tgtEl>
                                          <p:spTgt spid="252962"/>
                                        </p:tgtEl>
                                        <p:attrNameLst>
                                          <p:attrName>style.visibility</p:attrName>
                                        </p:attrNameLst>
                                      </p:cBhvr>
                                      <p:to>
                                        <p:strVal val="visible"/>
                                      </p:to>
                                    </p:set>
                                  </p:childTnLst>
                                </p:cTn>
                              </p:par>
                            </p:childTnLst>
                          </p:cTn>
                        </p:par>
                        <p:par>
                          <p:cTn id="87" fill="hold">
                            <p:stCondLst>
                              <p:cond delay="6500"/>
                            </p:stCondLst>
                            <p:childTnLst>
                              <p:par>
                                <p:cTn id="88" presetID="1" presetClass="entr" presetSubtype="0" fill="hold" nodeType="afterEffect">
                                  <p:stCondLst>
                                    <p:cond delay="0"/>
                                  </p:stCondLst>
                                  <p:childTnLst>
                                    <p:set>
                                      <p:cBhvr>
                                        <p:cTn id="89" dur="1" fill="hold">
                                          <p:stCondLst>
                                            <p:cond delay="499"/>
                                          </p:stCondLst>
                                        </p:cTn>
                                        <p:tgtEl>
                                          <p:spTgt spid="252963"/>
                                        </p:tgtEl>
                                        <p:attrNameLst>
                                          <p:attrName>style.visibility</p:attrName>
                                        </p:attrNameLst>
                                      </p:cBhvr>
                                      <p:to>
                                        <p:strVal val="visible"/>
                                      </p:to>
                                    </p:set>
                                  </p:childTnLst>
                                </p:cTn>
                              </p:par>
                            </p:childTnLst>
                          </p:cTn>
                        </p:par>
                        <p:par>
                          <p:cTn id="90" fill="hold">
                            <p:stCondLst>
                              <p:cond delay="7000"/>
                            </p:stCondLst>
                            <p:childTnLst>
                              <p:par>
                                <p:cTn id="91" presetID="1" presetClass="entr" presetSubtype="0" fill="hold" nodeType="afterEffect">
                                  <p:stCondLst>
                                    <p:cond delay="0"/>
                                  </p:stCondLst>
                                  <p:childTnLst>
                                    <p:set>
                                      <p:cBhvr>
                                        <p:cTn id="92" dur="1" fill="hold">
                                          <p:stCondLst>
                                            <p:cond delay="499"/>
                                          </p:stCondLst>
                                        </p:cTn>
                                        <p:tgtEl>
                                          <p:spTgt spid="252964"/>
                                        </p:tgtEl>
                                        <p:attrNameLst>
                                          <p:attrName>style.visibility</p:attrName>
                                        </p:attrNameLst>
                                      </p:cBhvr>
                                      <p:to>
                                        <p:strVal val="visible"/>
                                      </p:to>
                                    </p:set>
                                  </p:childTnLst>
                                </p:cTn>
                              </p:par>
                            </p:childTnLst>
                          </p:cTn>
                        </p:par>
                        <p:par>
                          <p:cTn id="93" fill="hold">
                            <p:stCondLst>
                              <p:cond delay="7500"/>
                            </p:stCondLst>
                            <p:childTnLst>
                              <p:par>
                                <p:cTn id="94" presetID="1" presetClass="entr" presetSubtype="0" fill="hold" nodeType="afterEffect">
                                  <p:stCondLst>
                                    <p:cond delay="0"/>
                                  </p:stCondLst>
                                  <p:childTnLst>
                                    <p:set>
                                      <p:cBhvr>
                                        <p:cTn id="95" dur="1" fill="hold">
                                          <p:stCondLst>
                                            <p:cond delay="499"/>
                                          </p:stCondLst>
                                        </p:cTn>
                                        <p:tgtEl>
                                          <p:spTgt spid="252965"/>
                                        </p:tgtEl>
                                        <p:attrNameLst>
                                          <p:attrName>style.visibility</p:attrName>
                                        </p:attrNameLst>
                                      </p:cBhvr>
                                      <p:to>
                                        <p:strVal val="visible"/>
                                      </p:to>
                                    </p:set>
                                  </p:childTnLst>
                                </p:cTn>
                              </p:par>
                            </p:childTnLst>
                          </p:cTn>
                        </p:par>
                        <p:par>
                          <p:cTn id="96" fill="hold">
                            <p:stCondLst>
                              <p:cond delay="8000"/>
                            </p:stCondLst>
                            <p:childTnLst>
                              <p:par>
                                <p:cTn id="97" presetID="1" presetClass="entr" presetSubtype="0" fill="hold" nodeType="afterEffect">
                                  <p:stCondLst>
                                    <p:cond delay="0"/>
                                  </p:stCondLst>
                                  <p:childTnLst>
                                    <p:set>
                                      <p:cBhvr>
                                        <p:cTn id="98" dur="1" fill="hold">
                                          <p:stCondLst>
                                            <p:cond delay="499"/>
                                          </p:stCondLst>
                                        </p:cTn>
                                        <p:tgtEl>
                                          <p:spTgt spid="252966"/>
                                        </p:tgtEl>
                                        <p:attrNameLst>
                                          <p:attrName>style.visibility</p:attrName>
                                        </p:attrNameLst>
                                      </p:cBhvr>
                                      <p:to>
                                        <p:strVal val="visible"/>
                                      </p:to>
                                    </p:set>
                                  </p:childTnLst>
                                </p:cTn>
                              </p:par>
                            </p:childTnLst>
                          </p:cTn>
                        </p:par>
                        <p:par>
                          <p:cTn id="99" fill="hold">
                            <p:stCondLst>
                              <p:cond delay="8500"/>
                            </p:stCondLst>
                            <p:childTnLst>
                              <p:par>
                                <p:cTn id="100" presetID="1" presetClass="entr" presetSubtype="0" fill="hold" nodeType="afterEffect">
                                  <p:stCondLst>
                                    <p:cond delay="0"/>
                                  </p:stCondLst>
                                  <p:childTnLst>
                                    <p:set>
                                      <p:cBhvr>
                                        <p:cTn id="101" dur="1" fill="hold">
                                          <p:stCondLst>
                                            <p:cond delay="499"/>
                                          </p:stCondLst>
                                        </p:cTn>
                                        <p:tgtEl>
                                          <p:spTgt spid="252967"/>
                                        </p:tgtEl>
                                        <p:attrNameLst>
                                          <p:attrName>style.visibility</p:attrName>
                                        </p:attrNameLst>
                                      </p:cBhvr>
                                      <p:to>
                                        <p:strVal val="visible"/>
                                      </p:to>
                                    </p:set>
                                  </p:childTnLst>
                                </p:cTn>
                              </p:par>
                            </p:childTnLst>
                          </p:cTn>
                        </p:par>
                        <p:par>
                          <p:cTn id="102" fill="hold">
                            <p:stCondLst>
                              <p:cond delay="9000"/>
                            </p:stCondLst>
                            <p:childTnLst>
                              <p:par>
                                <p:cTn id="103" presetID="1" presetClass="entr" presetSubtype="0" fill="hold" nodeType="afterEffect">
                                  <p:stCondLst>
                                    <p:cond delay="0"/>
                                  </p:stCondLst>
                                  <p:childTnLst>
                                    <p:set>
                                      <p:cBhvr>
                                        <p:cTn id="104" dur="1" fill="hold">
                                          <p:stCondLst>
                                            <p:cond delay="499"/>
                                          </p:stCondLst>
                                        </p:cTn>
                                        <p:tgtEl>
                                          <p:spTgt spid="252968"/>
                                        </p:tgtEl>
                                        <p:attrNameLst>
                                          <p:attrName>style.visibility</p:attrName>
                                        </p:attrNameLst>
                                      </p:cBhvr>
                                      <p:to>
                                        <p:strVal val="visible"/>
                                      </p:to>
                                    </p:set>
                                  </p:childTnLst>
                                </p:cTn>
                              </p:par>
                            </p:childTnLst>
                          </p:cTn>
                        </p:par>
                        <p:par>
                          <p:cTn id="105" fill="hold">
                            <p:stCondLst>
                              <p:cond delay="9500"/>
                            </p:stCondLst>
                            <p:childTnLst>
                              <p:par>
                                <p:cTn id="106" presetID="1" presetClass="entr" presetSubtype="0" fill="hold" nodeType="afterEffect">
                                  <p:stCondLst>
                                    <p:cond delay="0"/>
                                  </p:stCondLst>
                                  <p:childTnLst>
                                    <p:set>
                                      <p:cBhvr>
                                        <p:cTn id="107" dur="1" fill="hold">
                                          <p:stCondLst>
                                            <p:cond delay="499"/>
                                          </p:stCondLst>
                                        </p:cTn>
                                        <p:tgtEl>
                                          <p:spTgt spid="252969"/>
                                        </p:tgtEl>
                                        <p:attrNameLst>
                                          <p:attrName>style.visibility</p:attrName>
                                        </p:attrNameLst>
                                      </p:cBhvr>
                                      <p:to>
                                        <p:strVal val="visible"/>
                                      </p:to>
                                    </p:set>
                                  </p:childTnLst>
                                </p:cTn>
                              </p:par>
                            </p:childTnLst>
                          </p:cTn>
                        </p:par>
                        <p:par>
                          <p:cTn id="108" fill="hold">
                            <p:stCondLst>
                              <p:cond delay="10000"/>
                            </p:stCondLst>
                            <p:childTnLst>
                              <p:par>
                                <p:cTn id="109" presetID="1" presetClass="entr" presetSubtype="0" fill="hold" nodeType="afterEffect">
                                  <p:stCondLst>
                                    <p:cond delay="0"/>
                                  </p:stCondLst>
                                  <p:childTnLst>
                                    <p:set>
                                      <p:cBhvr>
                                        <p:cTn id="110" dur="1" fill="hold">
                                          <p:stCondLst>
                                            <p:cond delay="499"/>
                                          </p:stCondLst>
                                        </p:cTn>
                                        <p:tgtEl>
                                          <p:spTgt spid="25302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499"/>
                                          </p:stCondLst>
                                        </p:cTn>
                                        <p:tgtEl>
                                          <p:spTgt spid="252970"/>
                                        </p:tgtEl>
                                        <p:attrNameLst>
                                          <p:attrName>style.visibility</p:attrName>
                                        </p:attrNameLst>
                                      </p:cBhvr>
                                      <p:to>
                                        <p:strVal val="visible"/>
                                      </p:to>
                                    </p:set>
                                  </p:childTnLst>
                                </p:cTn>
                              </p:par>
                            </p:childTnLst>
                          </p:cTn>
                        </p:par>
                        <p:par>
                          <p:cTn id="115" fill="hold">
                            <p:stCondLst>
                              <p:cond delay="500"/>
                            </p:stCondLst>
                            <p:childTnLst>
                              <p:par>
                                <p:cTn id="116" presetID="1" presetClass="entr" presetSubtype="0" fill="hold" grpId="0" nodeType="afterEffect">
                                  <p:stCondLst>
                                    <p:cond delay="0"/>
                                  </p:stCondLst>
                                  <p:childTnLst>
                                    <p:set>
                                      <p:cBhvr>
                                        <p:cTn id="117" dur="1" fill="hold">
                                          <p:stCondLst>
                                            <p:cond delay="499"/>
                                          </p:stCondLst>
                                        </p:cTn>
                                        <p:tgtEl>
                                          <p:spTgt spid="25297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499"/>
                                          </p:stCondLst>
                                        </p:cTn>
                                        <p:tgtEl>
                                          <p:spTgt spid="252972"/>
                                        </p:tgtEl>
                                        <p:attrNameLst>
                                          <p:attrName>style.visibility</p:attrName>
                                        </p:attrNameLst>
                                      </p:cBhvr>
                                      <p:to>
                                        <p:strVal val="visible"/>
                                      </p:to>
                                    </p:set>
                                  </p:childTnLst>
                                </p:cTn>
                              </p:par>
                            </p:childTnLst>
                          </p:cTn>
                        </p:par>
                        <p:par>
                          <p:cTn id="122" fill="hold">
                            <p:stCondLst>
                              <p:cond delay="500"/>
                            </p:stCondLst>
                            <p:childTnLst>
                              <p:par>
                                <p:cTn id="123" presetID="1" presetClass="entr" presetSubtype="0" fill="hold" nodeType="afterEffect">
                                  <p:stCondLst>
                                    <p:cond delay="0"/>
                                  </p:stCondLst>
                                  <p:childTnLst>
                                    <p:set>
                                      <p:cBhvr>
                                        <p:cTn id="124" dur="1" fill="hold">
                                          <p:stCondLst>
                                            <p:cond delay="499"/>
                                          </p:stCondLst>
                                        </p:cTn>
                                        <p:tgtEl>
                                          <p:spTgt spid="252995"/>
                                        </p:tgtEl>
                                        <p:attrNameLst>
                                          <p:attrName>style.visibility</p:attrName>
                                        </p:attrNameLst>
                                      </p:cBhvr>
                                      <p:to>
                                        <p:strVal val="visible"/>
                                      </p:to>
                                    </p:set>
                                  </p:childTnLst>
                                </p:cTn>
                              </p:par>
                            </p:childTnLst>
                          </p:cTn>
                        </p:par>
                        <p:par>
                          <p:cTn id="125" fill="hold">
                            <p:stCondLst>
                              <p:cond delay="1000"/>
                            </p:stCondLst>
                            <p:childTnLst>
                              <p:par>
                                <p:cTn id="126" presetID="1" presetClass="entr" presetSubtype="0" fill="hold" nodeType="afterEffect">
                                  <p:stCondLst>
                                    <p:cond delay="0"/>
                                  </p:stCondLst>
                                  <p:childTnLst>
                                    <p:set>
                                      <p:cBhvr>
                                        <p:cTn id="127" dur="1" fill="hold">
                                          <p:stCondLst>
                                            <p:cond delay="499"/>
                                          </p:stCondLst>
                                        </p:cTn>
                                        <p:tgtEl>
                                          <p:spTgt spid="252974"/>
                                        </p:tgtEl>
                                        <p:attrNameLst>
                                          <p:attrName>style.visibility</p:attrName>
                                        </p:attrNameLst>
                                      </p:cBhvr>
                                      <p:to>
                                        <p:strVal val="visible"/>
                                      </p:to>
                                    </p:set>
                                  </p:childTnLst>
                                </p:cTn>
                              </p:par>
                            </p:childTnLst>
                          </p:cTn>
                        </p:par>
                        <p:par>
                          <p:cTn id="128" fill="hold">
                            <p:stCondLst>
                              <p:cond delay="1500"/>
                            </p:stCondLst>
                            <p:childTnLst>
                              <p:par>
                                <p:cTn id="129" presetID="1" presetClass="entr" presetSubtype="0" fill="hold" nodeType="afterEffect">
                                  <p:stCondLst>
                                    <p:cond delay="0"/>
                                  </p:stCondLst>
                                  <p:childTnLst>
                                    <p:set>
                                      <p:cBhvr>
                                        <p:cTn id="130" dur="1" fill="hold">
                                          <p:stCondLst>
                                            <p:cond delay="499"/>
                                          </p:stCondLst>
                                        </p:cTn>
                                        <p:tgtEl>
                                          <p:spTgt spid="252975"/>
                                        </p:tgtEl>
                                        <p:attrNameLst>
                                          <p:attrName>style.visibility</p:attrName>
                                        </p:attrNameLst>
                                      </p:cBhvr>
                                      <p:to>
                                        <p:strVal val="visible"/>
                                      </p:to>
                                    </p:set>
                                  </p:childTnLst>
                                </p:cTn>
                              </p:par>
                            </p:childTnLst>
                          </p:cTn>
                        </p:par>
                        <p:par>
                          <p:cTn id="131" fill="hold">
                            <p:stCondLst>
                              <p:cond delay="2000"/>
                            </p:stCondLst>
                            <p:childTnLst>
                              <p:par>
                                <p:cTn id="132" presetID="1" presetClass="entr" presetSubtype="0" fill="hold" nodeType="afterEffect">
                                  <p:stCondLst>
                                    <p:cond delay="0"/>
                                  </p:stCondLst>
                                  <p:childTnLst>
                                    <p:set>
                                      <p:cBhvr>
                                        <p:cTn id="133" dur="1" fill="hold">
                                          <p:stCondLst>
                                            <p:cond delay="499"/>
                                          </p:stCondLst>
                                        </p:cTn>
                                        <p:tgtEl>
                                          <p:spTgt spid="252976"/>
                                        </p:tgtEl>
                                        <p:attrNameLst>
                                          <p:attrName>style.visibility</p:attrName>
                                        </p:attrNameLst>
                                      </p:cBhvr>
                                      <p:to>
                                        <p:strVal val="visible"/>
                                      </p:to>
                                    </p:set>
                                  </p:childTnLst>
                                </p:cTn>
                              </p:par>
                            </p:childTnLst>
                          </p:cTn>
                        </p:par>
                        <p:par>
                          <p:cTn id="134" fill="hold">
                            <p:stCondLst>
                              <p:cond delay="2500"/>
                            </p:stCondLst>
                            <p:childTnLst>
                              <p:par>
                                <p:cTn id="135" presetID="1" presetClass="entr" presetSubtype="0" fill="hold" nodeType="afterEffect">
                                  <p:stCondLst>
                                    <p:cond delay="0"/>
                                  </p:stCondLst>
                                  <p:childTnLst>
                                    <p:set>
                                      <p:cBhvr>
                                        <p:cTn id="136" dur="1" fill="hold">
                                          <p:stCondLst>
                                            <p:cond delay="499"/>
                                          </p:stCondLst>
                                        </p:cTn>
                                        <p:tgtEl>
                                          <p:spTgt spid="252977"/>
                                        </p:tgtEl>
                                        <p:attrNameLst>
                                          <p:attrName>style.visibility</p:attrName>
                                        </p:attrNameLst>
                                      </p:cBhvr>
                                      <p:to>
                                        <p:strVal val="visible"/>
                                      </p:to>
                                    </p:set>
                                  </p:childTnLst>
                                </p:cTn>
                              </p:par>
                            </p:childTnLst>
                          </p:cTn>
                        </p:par>
                        <p:par>
                          <p:cTn id="137" fill="hold">
                            <p:stCondLst>
                              <p:cond delay="3000"/>
                            </p:stCondLst>
                            <p:childTnLst>
                              <p:par>
                                <p:cTn id="138" presetID="1" presetClass="entr" presetSubtype="0" fill="hold" nodeType="afterEffect">
                                  <p:stCondLst>
                                    <p:cond delay="0"/>
                                  </p:stCondLst>
                                  <p:childTnLst>
                                    <p:set>
                                      <p:cBhvr>
                                        <p:cTn id="139" dur="1" fill="hold">
                                          <p:stCondLst>
                                            <p:cond delay="499"/>
                                          </p:stCondLst>
                                        </p:cTn>
                                        <p:tgtEl>
                                          <p:spTgt spid="252978"/>
                                        </p:tgtEl>
                                        <p:attrNameLst>
                                          <p:attrName>style.visibility</p:attrName>
                                        </p:attrNameLst>
                                      </p:cBhvr>
                                      <p:to>
                                        <p:strVal val="visible"/>
                                      </p:to>
                                    </p:set>
                                  </p:childTnLst>
                                </p:cTn>
                              </p:par>
                            </p:childTnLst>
                          </p:cTn>
                        </p:par>
                        <p:par>
                          <p:cTn id="140" fill="hold">
                            <p:stCondLst>
                              <p:cond delay="3500"/>
                            </p:stCondLst>
                            <p:childTnLst>
                              <p:par>
                                <p:cTn id="141" presetID="1" presetClass="entr" presetSubtype="0" fill="hold" nodeType="afterEffect">
                                  <p:stCondLst>
                                    <p:cond delay="0"/>
                                  </p:stCondLst>
                                  <p:childTnLst>
                                    <p:set>
                                      <p:cBhvr>
                                        <p:cTn id="142" dur="1" fill="hold">
                                          <p:stCondLst>
                                            <p:cond delay="499"/>
                                          </p:stCondLst>
                                        </p:cTn>
                                        <p:tgtEl>
                                          <p:spTgt spid="252979"/>
                                        </p:tgtEl>
                                        <p:attrNameLst>
                                          <p:attrName>style.visibility</p:attrName>
                                        </p:attrNameLst>
                                      </p:cBhvr>
                                      <p:to>
                                        <p:strVal val="visible"/>
                                      </p:to>
                                    </p:set>
                                  </p:childTnLst>
                                </p:cTn>
                              </p:par>
                            </p:childTnLst>
                          </p:cTn>
                        </p:par>
                        <p:par>
                          <p:cTn id="143" fill="hold">
                            <p:stCondLst>
                              <p:cond delay="4000"/>
                            </p:stCondLst>
                            <p:childTnLst>
                              <p:par>
                                <p:cTn id="144" presetID="1" presetClass="entr" presetSubtype="0" fill="hold" nodeType="afterEffect">
                                  <p:stCondLst>
                                    <p:cond delay="0"/>
                                  </p:stCondLst>
                                  <p:childTnLst>
                                    <p:set>
                                      <p:cBhvr>
                                        <p:cTn id="145" dur="1" fill="hold">
                                          <p:stCondLst>
                                            <p:cond delay="499"/>
                                          </p:stCondLst>
                                        </p:cTn>
                                        <p:tgtEl>
                                          <p:spTgt spid="252980"/>
                                        </p:tgtEl>
                                        <p:attrNameLst>
                                          <p:attrName>style.visibility</p:attrName>
                                        </p:attrNameLst>
                                      </p:cBhvr>
                                      <p:to>
                                        <p:strVal val="visible"/>
                                      </p:to>
                                    </p:set>
                                  </p:childTnLst>
                                </p:cTn>
                              </p:par>
                            </p:childTnLst>
                          </p:cTn>
                        </p:par>
                        <p:par>
                          <p:cTn id="146" fill="hold">
                            <p:stCondLst>
                              <p:cond delay="4500"/>
                            </p:stCondLst>
                            <p:childTnLst>
                              <p:par>
                                <p:cTn id="147" presetID="1" presetClass="entr" presetSubtype="0" fill="hold" nodeType="afterEffect">
                                  <p:stCondLst>
                                    <p:cond delay="0"/>
                                  </p:stCondLst>
                                  <p:childTnLst>
                                    <p:set>
                                      <p:cBhvr>
                                        <p:cTn id="148" dur="1" fill="hold">
                                          <p:stCondLst>
                                            <p:cond delay="499"/>
                                          </p:stCondLst>
                                        </p:cTn>
                                        <p:tgtEl>
                                          <p:spTgt spid="252981"/>
                                        </p:tgtEl>
                                        <p:attrNameLst>
                                          <p:attrName>style.visibility</p:attrName>
                                        </p:attrNameLst>
                                      </p:cBhvr>
                                      <p:to>
                                        <p:strVal val="visible"/>
                                      </p:to>
                                    </p:set>
                                  </p:childTnLst>
                                </p:cTn>
                              </p:par>
                            </p:childTnLst>
                          </p:cTn>
                        </p:par>
                        <p:par>
                          <p:cTn id="149" fill="hold">
                            <p:stCondLst>
                              <p:cond delay="5000"/>
                            </p:stCondLst>
                            <p:childTnLst>
                              <p:par>
                                <p:cTn id="150" presetID="1" presetClass="entr" presetSubtype="0" fill="hold" nodeType="afterEffect">
                                  <p:stCondLst>
                                    <p:cond delay="0"/>
                                  </p:stCondLst>
                                  <p:childTnLst>
                                    <p:set>
                                      <p:cBhvr>
                                        <p:cTn id="151" dur="1" fill="hold">
                                          <p:stCondLst>
                                            <p:cond delay="499"/>
                                          </p:stCondLst>
                                        </p:cTn>
                                        <p:tgtEl>
                                          <p:spTgt spid="252982"/>
                                        </p:tgtEl>
                                        <p:attrNameLst>
                                          <p:attrName>style.visibility</p:attrName>
                                        </p:attrNameLst>
                                      </p:cBhvr>
                                      <p:to>
                                        <p:strVal val="visible"/>
                                      </p:to>
                                    </p:set>
                                  </p:childTnLst>
                                </p:cTn>
                              </p:par>
                            </p:childTnLst>
                          </p:cTn>
                        </p:par>
                        <p:par>
                          <p:cTn id="152" fill="hold">
                            <p:stCondLst>
                              <p:cond delay="5500"/>
                            </p:stCondLst>
                            <p:childTnLst>
                              <p:par>
                                <p:cTn id="153" presetID="1" presetClass="entr" presetSubtype="0" fill="hold" nodeType="afterEffect">
                                  <p:stCondLst>
                                    <p:cond delay="0"/>
                                  </p:stCondLst>
                                  <p:childTnLst>
                                    <p:set>
                                      <p:cBhvr>
                                        <p:cTn id="154" dur="1" fill="hold">
                                          <p:stCondLst>
                                            <p:cond delay="499"/>
                                          </p:stCondLst>
                                        </p:cTn>
                                        <p:tgtEl>
                                          <p:spTgt spid="252983"/>
                                        </p:tgtEl>
                                        <p:attrNameLst>
                                          <p:attrName>style.visibility</p:attrName>
                                        </p:attrNameLst>
                                      </p:cBhvr>
                                      <p:to>
                                        <p:strVal val="visible"/>
                                      </p:to>
                                    </p:set>
                                  </p:childTnLst>
                                </p:cTn>
                              </p:par>
                            </p:childTnLst>
                          </p:cTn>
                        </p:par>
                        <p:par>
                          <p:cTn id="155" fill="hold">
                            <p:stCondLst>
                              <p:cond delay="6000"/>
                            </p:stCondLst>
                            <p:childTnLst>
                              <p:par>
                                <p:cTn id="156" presetID="1" presetClass="entr" presetSubtype="0" fill="hold" nodeType="afterEffect">
                                  <p:stCondLst>
                                    <p:cond delay="0"/>
                                  </p:stCondLst>
                                  <p:childTnLst>
                                    <p:set>
                                      <p:cBhvr>
                                        <p:cTn id="157" dur="1" fill="hold">
                                          <p:stCondLst>
                                            <p:cond delay="499"/>
                                          </p:stCondLst>
                                        </p:cTn>
                                        <p:tgtEl>
                                          <p:spTgt spid="252984"/>
                                        </p:tgtEl>
                                        <p:attrNameLst>
                                          <p:attrName>style.visibility</p:attrName>
                                        </p:attrNameLst>
                                      </p:cBhvr>
                                      <p:to>
                                        <p:strVal val="visible"/>
                                      </p:to>
                                    </p:set>
                                  </p:childTnLst>
                                </p:cTn>
                              </p:par>
                            </p:childTnLst>
                          </p:cTn>
                        </p:par>
                        <p:par>
                          <p:cTn id="158" fill="hold">
                            <p:stCondLst>
                              <p:cond delay="6500"/>
                            </p:stCondLst>
                            <p:childTnLst>
                              <p:par>
                                <p:cTn id="159" presetID="1" presetClass="entr" presetSubtype="0" fill="hold" nodeType="afterEffect">
                                  <p:stCondLst>
                                    <p:cond delay="0"/>
                                  </p:stCondLst>
                                  <p:childTnLst>
                                    <p:set>
                                      <p:cBhvr>
                                        <p:cTn id="160" dur="1" fill="hold">
                                          <p:stCondLst>
                                            <p:cond delay="499"/>
                                          </p:stCondLst>
                                        </p:cTn>
                                        <p:tgtEl>
                                          <p:spTgt spid="252985"/>
                                        </p:tgtEl>
                                        <p:attrNameLst>
                                          <p:attrName>style.visibility</p:attrName>
                                        </p:attrNameLst>
                                      </p:cBhvr>
                                      <p:to>
                                        <p:strVal val="visible"/>
                                      </p:to>
                                    </p:set>
                                  </p:childTnLst>
                                </p:cTn>
                              </p:par>
                            </p:childTnLst>
                          </p:cTn>
                        </p:par>
                        <p:par>
                          <p:cTn id="161" fill="hold">
                            <p:stCondLst>
                              <p:cond delay="7000"/>
                            </p:stCondLst>
                            <p:childTnLst>
                              <p:par>
                                <p:cTn id="162" presetID="1" presetClass="entr" presetSubtype="0" fill="hold" nodeType="afterEffect">
                                  <p:stCondLst>
                                    <p:cond delay="0"/>
                                  </p:stCondLst>
                                  <p:childTnLst>
                                    <p:set>
                                      <p:cBhvr>
                                        <p:cTn id="163" dur="1" fill="hold">
                                          <p:stCondLst>
                                            <p:cond delay="499"/>
                                          </p:stCondLst>
                                        </p:cTn>
                                        <p:tgtEl>
                                          <p:spTgt spid="252986"/>
                                        </p:tgtEl>
                                        <p:attrNameLst>
                                          <p:attrName>style.visibility</p:attrName>
                                        </p:attrNameLst>
                                      </p:cBhvr>
                                      <p:to>
                                        <p:strVal val="visible"/>
                                      </p:to>
                                    </p:set>
                                  </p:childTnLst>
                                </p:cTn>
                              </p:par>
                            </p:childTnLst>
                          </p:cTn>
                        </p:par>
                        <p:par>
                          <p:cTn id="164" fill="hold">
                            <p:stCondLst>
                              <p:cond delay="7500"/>
                            </p:stCondLst>
                            <p:childTnLst>
                              <p:par>
                                <p:cTn id="165" presetID="1" presetClass="entr" presetSubtype="0" fill="hold" nodeType="afterEffect">
                                  <p:stCondLst>
                                    <p:cond delay="0"/>
                                  </p:stCondLst>
                                  <p:childTnLst>
                                    <p:set>
                                      <p:cBhvr>
                                        <p:cTn id="166" dur="1" fill="hold">
                                          <p:stCondLst>
                                            <p:cond delay="499"/>
                                          </p:stCondLst>
                                        </p:cTn>
                                        <p:tgtEl>
                                          <p:spTgt spid="252987"/>
                                        </p:tgtEl>
                                        <p:attrNameLst>
                                          <p:attrName>style.visibility</p:attrName>
                                        </p:attrNameLst>
                                      </p:cBhvr>
                                      <p:to>
                                        <p:strVal val="visible"/>
                                      </p:to>
                                    </p:set>
                                  </p:childTnLst>
                                </p:cTn>
                              </p:par>
                            </p:childTnLst>
                          </p:cTn>
                        </p:par>
                        <p:par>
                          <p:cTn id="167" fill="hold">
                            <p:stCondLst>
                              <p:cond delay="8000"/>
                            </p:stCondLst>
                            <p:childTnLst>
                              <p:par>
                                <p:cTn id="168" presetID="1" presetClass="entr" presetSubtype="0" fill="hold" nodeType="afterEffect">
                                  <p:stCondLst>
                                    <p:cond delay="0"/>
                                  </p:stCondLst>
                                  <p:childTnLst>
                                    <p:set>
                                      <p:cBhvr>
                                        <p:cTn id="169" dur="1" fill="hold">
                                          <p:stCondLst>
                                            <p:cond delay="499"/>
                                          </p:stCondLst>
                                        </p:cTn>
                                        <p:tgtEl>
                                          <p:spTgt spid="252988"/>
                                        </p:tgtEl>
                                        <p:attrNameLst>
                                          <p:attrName>style.visibility</p:attrName>
                                        </p:attrNameLst>
                                      </p:cBhvr>
                                      <p:to>
                                        <p:strVal val="visible"/>
                                      </p:to>
                                    </p:set>
                                  </p:childTnLst>
                                </p:cTn>
                              </p:par>
                            </p:childTnLst>
                          </p:cTn>
                        </p:par>
                        <p:par>
                          <p:cTn id="170" fill="hold">
                            <p:stCondLst>
                              <p:cond delay="8500"/>
                            </p:stCondLst>
                            <p:childTnLst>
                              <p:par>
                                <p:cTn id="171" presetID="1" presetClass="entr" presetSubtype="0" fill="hold" nodeType="afterEffect">
                                  <p:stCondLst>
                                    <p:cond delay="0"/>
                                  </p:stCondLst>
                                  <p:childTnLst>
                                    <p:set>
                                      <p:cBhvr>
                                        <p:cTn id="172" dur="1" fill="hold">
                                          <p:stCondLst>
                                            <p:cond delay="499"/>
                                          </p:stCondLst>
                                        </p:cTn>
                                        <p:tgtEl>
                                          <p:spTgt spid="252989"/>
                                        </p:tgtEl>
                                        <p:attrNameLst>
                                          <p:attrName>style.visibility</p:attrName>
                                        </p:attrNameLst>
                                      </p:cBhvr>
                                      <p:to>
                                        <p:strVal val="visible"/>
                                      </p:to>
                                    </p:set>
                                  </p:childTnLst>
                                </p:cTn>
                              </p:par>
                            </p:childTnLst>
                          </p:cTn>
                        </p:par>
                        <p:par>
                          <p:cTn id="173" fill="hold">
                            <p:stCondLst>
                              <p:cond delay="9000"/>
                            </p:stCondLst>
                            <p:childTnLst>
                              <p:par>
                                <p:cTn id="174" presetID="1" presetClass="entr" presetSubtype="0" fill="hold" nodeType="afterEffect">
                                  <p:stCondLst>
                                    <p:cond delay="0"/>
                                  </p:stCondLst>
                                  <p:childTnLst>
                                    <p:set>
                                      <p:cBhvr>
                                        <p:cTn id="175" dur="1" fill="hold">
                                          <p:stCondLst>
                                            <p:cond delay="499"/>
                                          </p:stCondLst>
                                        </p:cTn>
                                        <p:tgtEl>
                                          <p:spTgt spid="252990"/>
                                        </p:tgtEl>
                                        <p:attrNameLst>
                                          <p:attrName>style.visibility</p:attrName>
                                        </p:attrNameLst>
                                      </p:cBhvr>
                                      <p:to>
                                        <p:strVal val="visible"/>
                                      </p:to>
                                    </p:set>
                                  </p:childTnLst>
                                </p:cTn>
                              </p:par>
                            </p:childTnLst>
                          </p:cTn>
                        </p:par>
                        <p:par>
                          <p:cTn id="176" fill="hold">
                            <p:stCondLst>
                              <p:cond delay="9500"/>
                            </p:stCondLst>
                            <p:childTnLst>
                              <p:par>
                                <p:cTn id="177" presetID="1" presetClass="entr" presetSubtype="0" fill="hold" nodeType="afterEffect">
                                  <p:stCondLst>
                                    <p:cond delay="0"/>
                                  </p:stCondLst>
                                  <p:childTnLst>
                                    <p:set>
                                      <p:cBhvr>
                                        <p:cTn id="178" dur="1" fill="hold">
                                          <p:stCondLst>
                                            <p:cond delay="499"/>
                                          </p:stCondLst>
                                        </p:cTn>
                                        <p:tgtEl>
                                          <p:spTgt spid="252991"/>
                                        </p:tgtEl>
                                        <p:attrNameLst>
                                          <p:attrName>style.visibility</p:attrName>
                                        </p:attrNameLst>
                                      </p:cBhvr>
                                      <p:to>
                                        <p:strVal val="visible"/>
                                      </p:to>
                                    </p:set>
                                  </p:childTnLst>
                                </p:cTn>
                              </p:par>
                            </p:childTnLst>
                          </p:cTn>
                        </p:par>
                        <p:par>
                          <p:cTn id="179" fill="hold">
                            <p:stCondLst>
                              <p:cond delay="10000"/>
                            </p:stCondLst>
                            <p:childTnLst>
                              <p:par>
                                <p:cTn id="180" presetID="1" presetClass="entr" presetSubtype="0" fill="hold" nodeType="afterEffect">
                                  <p:stCondLst>
                                    <p:cond delay="0"/>
                                  </p:stCondLst>
                                  <p:childTnLst>
                                    <p:set>
                                      <p:cBhvr>
                                        <p:cTn id="181" dur="1" fill="hold">
                                          <p:stCondLst>
                                            <p:cond delay="499"/>
                                          </p:stCondLst>
                                        </p:cTn>
                                        <p:tgtEl>
                                          <p:spTgt spid="252992"/>
                                        </p:tgtEl>
                                        <p:attrNameLst>
                                          <p:attrName>style.visibility</p:attrName>
                                        </p:attrNameLst>
                                      </p:cBhvr>
                                      <p:to>
                                        <p:strVal val="visible"/>
                                      </p:to>
                                    </p:set>
                                  </p:childTnLst>
                                </p:cTn>
                              </p:par>
                            </p:childTnLst>
                          </p:cTn>
                        </p:par>
                        <p:par>
                          <p:cTn id="182" fill="hold">
                            <p:stCondLst>
                              <p:cond delay="10500"/>
                            </p:stCondLst>
                            <p:childTnLst>
                              <p:par>
                                <p:cTn id="183" presetID="1" presetClass="entr" presetSubtype="0" fill="hold" nodeType="afterEffect">
                                  <p:stCondLst>
                                    <p:cond delay="0"/>
                                  </p:stCondLst>
                                  <p:childTnLst>
                                    <p:set>
                                      <p:cBhvr>
                                        <p:cTn id="184" dur="1" fill="hold">
                                          <p:stCondLst>
                                            <p:cond delay="499"/>
                                          </p:stCondLst>
                                        </p:cTn>
                                        <p:tgtEl>
                                          <p:spTgt spid="252993"/>
                                        </p:tgtEl>
                                        <p:attrNameLst>
                                          <p:attrName>style.visibility</p:attrName>
                                        </p:attrNameLst>
                                      </p:cBhvr>
                                      <p:to>
                                        <p:strVal val="visible"/>
                                      </p:to>
                                    </p:set>
                                  </p:childTnLst>
                                </p:cTn>
                              </p:par>
                            </p:childTnLst>
                          </p:cTn>
                        </p:par>
                        <p:par>
                          <p:cTn id="185" fill="hold">
                            <p:stCondLst>
                              <p:cond delay="11000"/>
                            </p:stCondLst>
                            <p:childTnLst>
                              <p:par>
                                <p:cTn id="186" presetID="1" presetClass="entr" presetSubtype="0" fill="hold" nodeType="afterEffect">
                                  <p:stCondLst>
                                    <p:cond delay="0"/>
                                  </p:stCondLst>
                                  <p:childTnLst>
                                    <p:set>
                                      <p:cBhvr>
                                        <p:cTn id="187" dur="1" fill="hold">
                                          <p:stCondLst>
                                            <p:cond delay="499"/>
                                          </p:stCondLst>
                                        </p:cTn>
                                        <p:tgtEl>
                                          <p:spTgt spid="252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nimBg="1"/>
      <p:bldP spid="252940" grpId="0" animBg="1"/>
      <p:bldP spid="252941" grpId="0" animBg="1"/>
      <p:bldP spid="252942" grpId="0" animBg="1"/>
      <p:bldP spid="252970" grpId="0" animBg="1"/>
      <p:bldP spid="252971" grpId="0" autoUpdateAnimBg="0"/>
      <p:bldP spid="25297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228600" y="0"/>
            <a:ext cx="8540750" cy="1143000"/>
          </a:xfrm>
        </p:spPr>
        <p:txBody>
          <a:bodyPr/>
          <a:lstStyle/>
          <a:p>
            <a:pPr eaLnBrk="1" hangingPunct="1"/>
            <a:r>
              <a:rPr lang="en-US" smtClean="0"/>
              <a:t>The structure of antibodies</a:t>
            </a:r>
          </a:p>
        </p:txBody>
      </p:sp>
      <p:sp>
        <p:nvSpPr>
          <p:cNvPr id="9219" name="Rectangle 3"/>
          <p:cNvSpPr>
            <a:spLocks noGrp="1" noRot="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z="1200" smtClean="0"/>
          </a:p>
          <a:p>
            <a:pPr eaLnBrk="1" hangingPunct="1"/>
            <a:endParaRPr lang="en-US" sz="1200" smtClean="0"/>
          </a:p>
          <a:p>
            <a:pPr eaLnBrk="1" hangingPunct="1"/>
            <a:r>
              <a:rPr lang="en-US" sz="1200" smtClean="0"/>
              <a:t>http://www.path.cam.ac.uk/~mrc7/igs/mikeimages.html</a:t>
            </a:r>
          </a:p>
        </p:txBody>
      </p:sp>
      <p:pic>
        <p:nvPicPr>
          <p:cNvPr id="9220" name="Picture 5" descr="rocking antibody"/>
          <p:cNvPicPr>
            <a:picLocks noChangeAspect="1" noChangeArrowheads="1" noCrop="1"/>
          </p:cNvPicPr>
          <p:nvPr/>
        </p:nvPicPr>
        <p:blipFill>
          <a:blip r:embed="rId2"/>
          <a:srcRect/>
          <a:stretch>
            <a:fillRect/>
          </a:stretch>
        </p:blipFill>
        <p:spPr bwMode="auto">
          <a:xfrm>
            <a:off x="838200" y="609600"/>
            <a:ext cx="2438400" cy="2438400"/>
          </a:xfrm>
          <a:prstGeom prst="rect">
            <a:avLst/>
          </a:prstGeom>
          <a:noFill/>
          <a:ln w="9525">
            <a:noFill/>
            <a:miter lim="800000"/>
            <a:headEnd/>
            <a:tailEnd/>
          </a:ln>
        </p:spPr>
      </p:pic>
      <p:pic>
        <p:nvPicPr>
          <p:cNvPr id="9221" name="Picture 7" descr="Schematic image of an IgG"/>
          <p:cNvPicPr>
            <a:picLocks noChangeAspect="1" noChangeArrowheads="1"/>
          </p:cNvPicPr>
          <p:nvPr/>
        </p:nvPicPr>
        <p:blipFill>
          <a:blip r:embed="rId3"/>
          <a:srcRect/>
          <a:stretch>
            <a:fillRect/>
          </a:stretch>
        </p:blipFill>
        <p:spPr bwMode="auto">
          <a:xfrm>
            <a:off x="381000" y="2819400"/>
            <a:ext cx="4114800" cy="2873375"/>
          </a:xfrm>
          <a:prstGeom prst="rect">
            <a:avLst/>
          </a:prstGeom>
          <a:noFill/>
          <a:ln w="9525">
            <a:noFill/>
            <a:miter lim="800000"/>
            <a:headEnd/>
            <a:tailEnd/>
          </a:ln>
        </p:spPr>
      </p:pic>
      <p:pic>
        <p:nvPicPr>
          <p:cNvPr id="9222" name="Picture 8"/>
          <p:cNvPicPr>
            <a:picLocks noChangeAspect="1" noChangeArrowheads="1"/>
          </p:cNvPicPr>
          <p:nvPr/>
        </p:nvPicPr>
        <p:blipFill>
          <a:blip r:embed="rId4"/>
          <a:srcRect/>
          <a:stretch>
            <a:fillRect/>
          </a:stretch>
        </p:blipFill>
        <p:spPr bwMode="auto">
          <a:xfrm>
            <a:off x="4800600" y="990600"/>
            <a:ext cx="4046538"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8" name="Picture 2"/>
          <p:cNvPicPr>
            <a:picLocks noChangeAspect="1" noChangeArrowheads="1"/>
          </p:cNvPicPr>
          <p:nvPr/>
        </p:nvPicPr>
        <p:blipFill>
          <a:blip r:embed="rId2"/>
          <a:srcRect/>
          <a:stretch>
            <a:fillRect/>
          </a:stretch>
        </p:blipFill>
        <p:spPr bwMode="auto">
          <a:xfrm>
            <a:off x="1066800" y="1219200"/>
            <a:ext cx="2019300" cy="1308100"/>
          </a:xfrm>
          <a:prstGeom prst="rect">
            <a:avLst/>
          </a:prstGeom>
          <a:noFill/>
          <a:ln w="9525">
            <a:noFill/>
            <a:miter lim="800000"/>
            <a:headEnd/>
            <a:tailEnd/>
          </a:ln>
        </p:spPr>
      </p:pic>
      <p:sp>
        <p:nvSpPr>
          <p:cNvPr id="249859" name="Text Box 3"/>
          <p:cNvSpPr txBox="1">
            <a:spLocks noChangeArrowheads="1"/>
          </p:cNvSpPr>
          <p:nvPr/>
        </p:nvSpPr>
        <p:spPr bwMode="auto">
          <a:xfrm>
            <a:off x="1543050" y="2720975"/>
            <a:ext cx="1073150" cy="366713"/>
          </a:xfrm>
          <a:prstGeom prst="rect">
            <a:avLst/>
          </a:prstGeom>
          <a:noFill/>
          <a:ln w="9525">
            <a:noFill/>
            <a:miter lim="800000"/>
            <a:headEnd/>
            <a:tailEnd/>
          </a:ln>
        </p:spPr>
        <p:txBody>
          <a:bodyPr wrap="none">
            <a:spAutoFit/>
          </a:bodyPr>
          <a:lstStyle/>
          <a:p>
            <a:r>
              <a:rPr lang="en-US" sz="1800">
                <a:latin typeface="Helvetica" charset="0"/>
              </a:rPr>
              <a:t>Epitopes</a:t>
            </a:r>
          </a:p>
        </p:txBody>
      </p:sp>
      <p:sp>
        <p:nvSpPr>
          <p:cNvPr id="249860" name="Line 4"/>
          <p:cNvSpPr>
            <a:spLocks noChangeShapeType="1"/>
          </p:cNvSpPr>
          <p:nvPr/>
        </p:nvSpPr>
        <p:spPr bwMode="auto">
          <a:xfrm flipV="1">
            <a:off x="1524000" y="1752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1" name="Line 5"/>
          <p:cNvSpPr>
            <a:spLocks noChangeShapeType="1"/>
          </p:cNvSpPr>
          <p:nvPr/>
        </p:nvSpPr>
        <p:spPr bwMode="auto">
          <a:xfrm flipV="1">
            <a:off x="1676400" y="19812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2" name="Line 6"/>
          <p:cNvSpPr>
            <a:spLocks noChangeShapeType="1"/>
          </p:cNvSpPr>
          <p:nvPr/>
        </p:nvSpPr>
        <p:spPr bwMode="auto">
          <a:xfrm flipV="1">
            <a:off x="1752600" y="2209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3" name="Line 7"/>
          <p:cNvSpPr>
            <a:spLocks noChangeShapeType="1"/>
          </p:cNvSpPr>
          <p:nvPr/>
        </p:nvSpPr>
        <p:spPr bwMode="auto">
          <a:xfrm flipV="1">
            <a:off x="1981200" y="2133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4" name="Line 8"/>
          <p:cNvSpPr>
            <a:spLocks noChangeShapeType="1"/>
          </p:cNvSpPr>
          <p:nvPr/>
        </p:nvSpPr>
        <p:spPr bwMode="auto">
          <a:xfrm flipV="1">
            <a:off x="2209800" y="1828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5" name="Line 9"/>
          <p:cNvSpPr>
            <a:spLocks noChangeShapeType="1"/>
          </p:cNvSpPr>
          <p:nvPr/>
        </p:nvSpPr>
        <p:spPr bwMode="auto">
          <a:xfrm flipV="1">
            <a:off x="2286000" y="2209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6" name="Line 10"/>
          <p:cNvSpPr>
            <a:spLocks noChangeShapeType="1"/>
          </p:cNvSpPr>
          <p:nvPr/>
        </p:nvSpPr>
        <p:spPr bwMode="auto">
          <a:xfrm flipV="1">
            <a:off x="2438400" y="20574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7" name="Line 11"/>
          <p:cNvSpPr>
            <a:spLocks noChangeShapeType="1"/>
          </p:cNvSpPr>
          <p:nvPr/>
        </p:nvSpPr>
        <p:spPr bwMode="auto">
          <a:xfrm flipV="1">
            <a:off x="2590800" y="2133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8" name="Line 12"/>
          <p:cNvSpPr>
            <a:spLocks noChangeShapeType="1"/>
          </p:cNvSpPr>
          <p:nvPr/>
        </p:nvSpPr>
        <p:spPr bwMode="auto">
          <a:xfrm>
            <a:off x="3048000" y="1905000"/>
            <a:ext cx="3276600" cy="0"/>
          </a:xfrm>
          <a:prstGeom prst="line">
            <a:avLst/>
          </a:prstGeom>
          <a:noFill/>
          <a:ln w="38100">
            <a:solidFill>
              <a:schemeClr val="tx1"/>
            </a:solidFill>
            <a:round/>
            <a:headEnd/>
            <a:tailEnd type="arrow" w="med" len="med"/>
          </a:ln>
        </p:spPr>
        <p:txBody>
          <a:bodyPr wrap="none" anchor="ctr"/>
          <a:lstStyle/>
          <a:p>
            <a:endParaRPr lang="ar-EG"/>
          </a:p>
        </p:txBody>
      </p:sp>
      <p:sp>
        <p:nvSpPr>
          <p:cNvPr id="249869" name="Text Box 13"/>
          <p:cNvSpPr txBox="1">
            <a:spLocks noChangeArrowheads="1"/>
          </p:cNvSpPr>
          <p:nvPr/>
        </p:nvSpPr>
        <p:spPr bwMode="auto">
          <a:xfrm>
            <a:off x="3581400" y="2057400"/>
            <a:ext cx="2101850" cy="366713"/>
          </a:xfrm>
          <a:prstGeom prst="rect">
            <a:avLst/>
          </a:prstGeom>
          <a:noFill/>
          <a:ln w="9525">
            <a:noFill/>
            <a:miter lim="800000"/>
            <a:headEnd/>
            <a:tailEnd/>
          </a:ln>
        </p:spPr>
        <p:txBody>
          <a:bodyPr wrap="none">
            <a:spAutoFit/>
          </a:bodyPr>
          <a:lstStyle/>
          <a:p>
            <a:r>
              <a:rPr lang="en-US" sz="1800">
                <a:latin typeface="Helvetica" charset="0"/>
              </a:rPr>
              <a:t>Immune Response</a:t>
            </a:r>
          </a:p>
        </p:txBody>
      </p:sp>
      <p:sp>
        <p:nvSpPr>
          <p:cNvPr id="249870" name="Text Box 14"/>
          <p:cNvSpPr txBox="1">
            <a:spLocks noChangeArrowheads="1"/>
          </p:cNvSpPr>
          <p:nvPr/>
        </p:nvSpPr>
        <p:spPr bwMode="auto">
          <a:xfrm>
            <a:off x="6477000" y="1752600"/>
            <a:ext cx="1250950" cy="366713"/>
          </a:xfrm>
          <a:prstGeom prst="rect">
            <a:avLst/>
          </a:prstGeom>
          <a:noFill/>
          <a:ln w="9525">
            <a:noFill/>
            <a:miter lim="800000"/>
            <a:headEnd/>
            <a:tailEnd/>
          </a:ln>
        </p:spPr>
        <p:txBody>
          <a:bodyPr wrap="none">
            <a:spAutoFit/>
          </a:bodyPr>
          <a:lstStyle/>
          <a:p>
            <a:r>
              <a:rPr lang="en-US" sz="1800">
                <a:latin typeface="Helvetica" charset="0"/>
              </a:rPr>
              <a:t>Antibodies</a:t>
            </a:r>
          </a:p>
        </p:txBody>
      </p:sp>
      <p:pic>
        <p:nvPicPr>
          <p:cNvPr id="249871" name="Picture 15"/>
          <p:cNvPicPr>
            <a:picLocks noChangeAspect="1" noChangeArrowheads="1"/>
          </p:cNvPicPr>
          <p:nvPr/>
        </p:nvPicPr>
        <p:blipFill>
          <a:blip r:embed="rId3"/>
          <a:srcRect/>
          <a:stretch>
            <a:fillRect/>
          </a:stretch>
        </p:blipFill>
        <p:spPr bwMode="auto">
          <a:xfrm>
            <a:off x="5943600" y="2286000"/>
            <a:ext cx="520700" cy="419100"/>
          </a:xfrm>
          <a:prstGeom prst="rect">
            <a:avLst/>
          </a:prstGeom>
          <a:noFill/>
          <a:ln w="9525">
            <a:noFill/>
            <a:miter lim="800000"/>
            <a:headEnd/>
            <a:tailEnd/>
          </a:ln>
        </p:spPr>
      </p:pic>
      <p:pic>
        <p:nvPicPr>
          <p:cNvPr id="249872" name="Picture 16"/>
          <p:cNvPicPr>
            <a:picLocks noChangeAspect="1" noChangeArrowheads="1"/>
          </p:cNvPicPr>
          <p:nvPr/>
        </p:nvPicPr>
        <p:blipFill>
          <a:blip r:embed="rId4"/>
          <a:srcRect/>
          <a:stretch>
            <a:fillRect/>
          </a:stretch>
        </p:blipFill>
        <p:spPr bwMode="auto">
          <a:xfrm>
            <a:off x="6324600" y="2133600"/>
            <a:ext cx="520700" cy="419100"/>
          </a:xfrm>
          <a:prstGeom prst="rect">
            <a:avLst/>
          </a:prstGeom>
          <a:noFill/>
          <a:ln w="9525">
            <a:noFill/>
            <a:miter lim="800000"/>
            <a:headEnd/>
            <a:tailEnd/>
          </a:ln>
        </p:spPr>
      </p:pic>
      <p:pic>
        <p:nvPicPr>
          <p:cNvPr id="249873" name="Picture 17"/>
          <p:cNvPicPr>
            <a:picLocks noChangeAspect="1" noChangeArrowheads="1"/>
          </p:cNvPicPr>
          <p:nvPr/>
        </p:nvPicPr>
        <p:blipFill>
          <a:blip r:embed="rId5"/>
          <a:srcRect/>
          <a:stretch>
            <a:fillRect/>
          </a:stretch>
        </p:blipFill>
        <p:spPr bwMode="auto">
          <a:xfrm>
            <a:off x="6629400" y="2438400"/>
            <a:ext cx="520700" cy="419100"/>
          </a:xfrm>
          <a:prstGeom prst="rect">
            <a:avLst/>
          </a:prstGeom>
          <a:noFill/>
          <a:ln w="9525">
            <a:noFill/>
            <a:miter lim="800000"/>
            <a:headEnd/>
            <a:tailEnd/>
          </a:ln>
        </p:spPr>
      </p:pic>
      <p:pic>
        <p:nvPicPr>
          <p:cNvPr id="249874" name="Picture 18"/>
          <p:cNvPicPr>
            <a:picLocks noChangeAspect="1" noChangeArrowheads="1"/>
          </p:cNvPicPr>
          <p:nvPr/>
        </p:nvPicPr>
        <p:blipFill>
          <a:blip r:embed="rId6"/>
          <a:srcRect/>
          <a:stretch>
            <a:fillRect/>
          </a:stretch>
        </p:blipFill>
        <p:spPr bwMode="auto">
          <a:xfrm>
            <a:off x="7010400" y="2133600"/>
            <a:ext cx="520700" cy="419100"/>
          </a:xfrm>
          <a:prstGeom prst="rect">
            <a:avLst/>
          </a:prstGeom>
          <a:noFill/>
          <a:ln w="9525">
            <a:noFill/>
            <a:miter lim="800000"/>
            <a:headEnd/>
            <a:tailEnd/>
          </a:ln>
        </p:spPr>
      </p:pic>
      <p:pic>
        <p:nvPicPr>
          <p:cNvPr id="249875" name="Picture 19"/>
          <p:cNvPicPr>
            <a:picLocks noChangeAspect="1" noChangeArrowheads="1"/>
          </p:cNvPicPr>
          <p:nvPr/>
        </p:nvPicPr>
        <p:blipFill>
          <a:blip r:embed="rId7"/>
          <a:srcRect/>
          <a:stretch>
            <a:fillRect/>
          </a:stretch>
        </p:blipFill>
        <p:spPr bwMode="auto">
          <a:xfrm>
            <a:off x="7315200" y="2438400"/>
            <a:ext cx="520700" cy="419100"/>
          </a:xfrm>
          <a:prstGeom prst="rect">
            <a:avLst/>
          </a:prstGeom>
          <a:noFill/>
          <a:ln w="9525">
            <a:noFill/>
            <a:miter lim="800000"/>
            <a:headEnd/>
            <a:tailEnd/>
          </a:ln>
        </p:spPr>
      </p:pic>
      <p:pic>
        <p:nvPicPr>
          <p:cNvPr id="249876" name="Picture 20"/>
          <p:cNvPicPr>
            <a:picLocks noChangeAspect="1" noChangeArrowheads="1"/>
          </p:cNvPicPr>
          <p:nvPr/>
        </p:nvPicPr>
        <p:blipFill>
          <a:blip r:embed="rId8"/>
          <a:srcRect/>
          <a:stretch>
            <a:fillRect/>
          </a:stretch>
        </p:blipFill>
        <p:spPr bwMode="auto">
          <a:xfrm>
            <a:off x="6934200" y="2667000"/>
            <a:ext cx="520700" cy="419100"/>
          </a:xfrm>
          <a:prstGeom prst="rect">
            <a:avLst/>
          </a:prstGeom>
          <a:noFill/>
          <a:ln w="9525">
            <a:noFill/>
            <a:miter lim="800000"/>
            <a:headEnd/>
            <a:tailEnd/>
          </a:ln>
        </p:spPr>
      </p:pic>
      <p:pic>
        <p:nvPicPr>
          <p:cNvPr id="249877" name="Picture 21"/>
          <p:cNvPicPr>
            <a:picLocks noChangeAspect="1" noChangeArrowheads="1"/>
          </p:cNvPicPr>
          <p:nvPr/>
        </p:nvPicPr>
        <p:blipFill>
          <a:blip r:embed="rId9"/>
          <a:srcRect/>
          <a:stretch>
            <a:fillRect/>
          </a:stretch>
        </p:blipFill>
        <p:spPr bwMode="auto">
          <a:xfrm>
            <a:off x="6248400" y="2590800"/>
            <a:ext cx="520700" cy="419100"/>
          </a:xfrm>
          <a:prstGeom prst="rect">
            <a:avLst/>
          </a:prstGeom>
          <a:noFill/>
          <a:ln w="9525">
            <a:noFill/>
            <a:miter lim="800000"/>
            <a:headEnd/>
            <a:tailEnd/>
          </a:ln>
        </p:spPr>
      </p:pic>
      <p:pic>
        <p:nvPicPr>
          <p:cNvPr id="249878" name="Picture 22"/>
          <p:cNvPicPr>
            <a:picLocks noChangeAspect="1" noChangeArrowheads="1"/>
          </p:cNvPicPr>
          <p:nvPr/>
        </p:nvPicPr>
        <p:blipFill>
          <a:blip r:embed="rId10"/>
          <a:srcRect/>
          <a:stretch>
            <a:fillRect/>
          </a:stretch>
        </p:blipFill>
        <p:spPr bwMode="auto">
          <a:xfrm>
            <a:off x="7696200" y="2133600"/>
            <a:ext cx="520700" cy="419100"/>
          </a:xfrm>
          <a:prstGeom prst="rect">
            <a:avLst/>
          </a:prstGeom>
          <a:noFill/>
          <a:ln w="9525">
            <a:noFill/>
            <a:miter lim="800000"/>
            <a:headEnd/>
            <a:tailEnd/>
          </a:ln>
        </p:spPr>
      </p:pic>
      <p:pic>
        <p:nvPicPr>
          <p:cNvPr id="249879" name="Picture 23"/>
          <p:cNvPicPr>
            <a:picLocks noChangeAspect="1" noChangeArrowheads="1"/>
          </p:cNvPicPr>
          <p:nvPr/>
        </p:nvPicPr>
        <p:blipFill>
          <a:blip r:embed="rId10"/>
          <a:srcRect/>
          <a:stretch>
            <a:fillRect/>
          </a:stretch>
        </p:blipFill>
        <p:spPr bwMode="auto">
          <a:xfrm>
            <a:off x="6477000" y="2971800"/>
            <a:ext cx="520700" cy="419100"/>
          </a:xfrm>
          <a:prstGeom prst="rect">
            <a:avLst/>
          </a:prstGeom>
          <a:noFill/>
          <a:ln w="9525">
            <a:noFill/>
            <a:miter lim="800000"/>
            <a:headEnd/>
            <a:tailEnd/>
          </a:ln>
        </p:spPr>
      </p:pic>
      <p:pic>
        <p:nvPicPr>
          <p:cNvPr id="249880" name="Picture 24"/>
          <p:cNvPicPr>
            <a:picLocks noChangeAspect="1" noChangeArrowheads="1"/>
          </p:cNvPicPr>
          <p:nvPr/>
        </p:nvPicPr>
        <p:blipFill>
          <a:blip r:embed="rId9"/>
          <a:srcRect/>
          <a:stretch>
            <a:fillRect/>
          </a:stretch>
        </p:blipFill>
        <p:spPr bwMode="auto">
          <a:xfrm>
            <a:off x="7696200" y="2667000"/>
            <a:ext cx="520700" cy="419100"/>
          </a:xfrm>
          <a:prstGeom prst="rect">
            <a:avLst/>
          </a:prstGeom>
          <a:noFill/>
          <a:ln w="9525">
            <a:noFill/>
            <a:miter lim="800000"/>
            <a:headEnd/>
            <a:tailEnd/>
          </a:ln>
        </p:spPr>
      </p:pic>
      <p:pic>
        <p:nvPicPr>
          <p:cNvPr id="249881" name="Picture 25"/>
          <p:cNvPicPr>
            <a:picLocks noChangeAspect="1" noChangeArrowheads="1"/>
          </p:cNvPicPr>
          <p:nvPr/>
        </p:nvPicPr>
        <p:blipFill>
          <a:blip r:embed="rId7"/>
          <a:srcRect/>
          <a:stretch>
            <a:fillRect/>
          </a:stretch>
        </p:blipFill>
        <p:spPr bwMode="auto">
          <a:xfrm>
            <a:off x="7239000" y="2971800"/>
            <a:ext cx="520700" cy="419100"/>
          </a:xfrm>
          <a:prstGeom prst="rect">
            <a:avLst/>
          </a:prstGeom>
          <a:noFill/>
          <a:ln w="9525">
            <a:noFill/>
            <a:miter lim="800000"/>
            <a:headEnd/>
            <a:tailEnd/>
          </a:ln>
        </p:spPr>
      </p:pic>
      <p:pic>
        <p:nvPicPr>
          <p:cNvPr id="249882" name="Picture 26"/>
          <p:cNvPicPr>
            <a:picLocks noChangeAspect="1" noChangeArrowheads="1"/>
          </p:cNvPicPr>
          <p:nvPr/>
        </p:nvPicPr>
        <p:blipFill>
          <a:blip r:embed="rId6"/>
          <a:srcRect/>
          <a:stretch>
            <a:fillRect/>
          </a:stretch>
        </p:blipFill>
        <p:spPr bwMode="auto">
          <a:xfrm>
            <a:off x="5867400" y="2895600"/>
            <a:ext cx="520700" cy="419100"/>
          </a:xfrm>
          <a:prstGeom prst="rect">
            <a:avLst/>
          </a:prstGeom>
          <a:noFill/>
          <a:ln w="9525">
            <a:noFill/>
            <a:miter lim="800000"/>
            <a:headEnd/>
            <a:tailEnd/>
          </a:ln>
        </p:spPr>
      </p:pic>
      <p:sp>
        <p:nvSpPr>
          <p:cNvPr id="249883" name="Text Box 27"/>
          <p:cNvSpPr txBox="1">
            <a:spLocks noChangeArrowheads="1"/>
          </p:cNvSpPr>
          <p:nvPr/>
        </p:nvSpPr>
        <p:spPr bwMode="auto">
          <a:xfrm>
            <a:off x="4800600" y="3505200"/>
            <a:ext cx="4343400" cy="825500"/>
          </a:xfrm>
          <a:prstGeom prst="rect">
            <a:avLst/>
          </a:prstGeom>
          <a:noFill/>
          <a:ln w="9525">
            <a:noFill/>
            <a:miter lim="800000"/>
            <a:headEnd/>
            <a:tailEnd/>
          </a:ln>
        </p:spPr>
        <p:txBody>
          <a:bodyPr>
            <a:spAutoFit/>
          </a:bodyPr>
          <a:lstStyle/>
          <a:p>
            <a:r>
              <a:rPr lang="en-US" sz="1600">
                <a:latin typeface="Helvetica" charset="0"/>
              </a:rPr>
              <a:t>A mixture of antibodies - all bind to epitopes of the original antigen.  Some bind with higher affinity than others. </a:t>
            </a:r>
          </a:p>
        </p:txBody>
      </p:sp>
      <p:sp>
        <p:nvSpPr>
          <p:cNvPr id="249884" name="Text Box 28"/>
          <p:cNvSpPr txBox="1">
            <a:spLocks noChangeArrowheads="1"/>
          </p:cNvSpPr>
          <p:nvPr/>
        </p:nvSpPr>
        <p:spPr bwMode="auto">
          <a:xfrm>
            <a:off x="5791200" y="4495800"/>
            <a:ext cx="2330450" cy="366713"/>
          </a:xfrm>
          <a:prstGeom prst="rect">
            <a:avLst/>
          </a:prstGeom>
          <a:noFill/>
          <a:ln w="9525">
            <a:noFill/>
            <a:miter lim="800000"/>
            <a:headEnd/>
            <a:tailEnd/>
          </a:ln>
        </p:spPr>
        <p:txBody>
          <a:bodyPr wrap="none">
            <a:spAutoFit/>
          </a:bodyPr>
          <a:lstStyle/>
          <a:p>
            <a:r>
              <a:rPr lang="en-US" sz="1800">
                <a:latin typeface="Helvetica" charset="0"/>
              </a:rPr>
              <a:t>Polyclonal antibodies</a:t>
            </a:r>
          </a:p>
        </p:txBody>
      </p:sp>
      <p:sp>
        <p:nvSpPr>
          <p:cNvPr id="34845" name="Text Box 29"/>
          <p:cNvSpPr txBox="1">
            <a:spLocks noChangeArrowheads="1"/>
          </p:cNvSpPr>
          <p:nvPr/>
        </p:nvSpPr>
        <p:spPr bwMode="auto">
          <a:xfrm>
            <a:off x="1600200" y="914400"/>
            <a:ext cx="908050" cy="366713"/>
          </a:xfrm>
          <a:prstGeom prst="rect">
            <a:avLst/>
          </a:prstGeom>
          <a:noFill/>
          <a:ln w="9525">
            <a:noFill/>
            <a:miter lim="800000"/>
            <a:headEnd/>
            <a:tailEnd/>
          </a:ln>
        </p:spPr>
        <p:txBody>
          <a:bodyPr wrap="none">
            <a:spAutoFit/>
          </a:bodyPr>
          <a:lstStyle/>
          <a:p>
            <a:r>
              <a:rPr lang="en-US" sz="1800">
                <a:latin typeface="Helvetica" charset="0"/>
              </a:rPr>
              <a:t>Protein</a:t>
            </a:r>
          </a:p>
        </p:txBody>
      </p:sp>
      <p:sp>
        <p:nvSpPr>
          <p:cNvPr id="249886" name="Text Box 30"/>
          <p:cNvSpPr txBox="1">
            <a:spLocks noChangeArrowheads="1"/>
          </p:cNvSpPr>
          <p:nvPr/>
        </p:nvSpPr>
        <p:spPr bwMode="auto">
          <a:xfrm>
            <a:off x="3962400" y="1371600"/>
            <a:ext cx="1174750" cy="366713"/>
          </a:xfrm>
          <a:prstGeom prst="rect">
            <a:avLst/>
          </a:prstGeom>
          <a:noFill/>
          <a:ln w="9525">
            <a:noFill/>
            <a:miter lim="800000"/>
            <a:headEnd/>
            <a:tailEnd/>
          </a:ln>
        </p:spPr>
        <p:txBody>
          <a:bodyPr wrap="none">
            <a:spAutoFit/>
          </a:bodyPr>
          <a:lstStyle/>
          <a:p>
            <a:r>
              <a:rPr lang="en-US" sz="1800">
                <a:latin typeface="Helvetica" charset="0"/>
              </a:rPr>
              <a:t>Immunize</a:t>
            </a:r>
          </a:p>
        </p:txBody>
      </p:sp>
      <p:pic>
        <p:nvPicPr>
          <p:cNvPr id="249887" name="Picture 31"/>
          <p:cNvPicPr>
            <a:picLocks noChangeAspect="1" noChangeArrowheads="1"/>
          </p:cNvPicPr>
          <p:nvPr/>
        </p:nvPicPr>
        <p:blipFill>
          <a:blip r:embed="rId11"/>
          <a:srcRect/>
          <a:stretch>
            <a:fillRect/>
          </a:stretch>
        </p:blipFill>
        <p:spPr bwMode="auto">
          <a:xfrm>
            <a:off x="381000" y="3581400"/>
            <a:ext cx="558800" cy="2146300"/>
          </a:xfrm>
          <a:prstGeom prst="rect">
            <a:avLst/>
          </a:prstGeom>
          <a:noFill/>
          <a:ln w="9525">
            <a:noFill/>
            <a:miter lim="800000"/>
            <a:headEnd/>
            <a:tailEnd/>
          </a:ln>
        </p:spPr>
      </p:pic>
      <p:pic>
        <p:nvPicPr>
          <p:cNvPr id="249888" name="Picture 32"/>
          <p:cNvPicPr>
            <a:picLocks noChangeAspect="1" noChangeArrowheads="1"/>
          </p:cNvPicPr>
          <p:nvPr/>
        </p:nvPicPr>
        <p:blipFill>
          <a:blip r:embed="rId12"/>
          <a:srcRect/>
          <a:stretch>
            <a:fillRect/>
          </a:stretch>
        </p:blipFill>
        <p:spPr bwMode="auto">
          <a:xfrm>
            <a:off x="887413" y="3603625"/>
            <a:ext cx="1028700" cy="2146300"/>
          </a:xfrm>
          <a:prstGeom prst="rect">
            <a:avLst/>
          </a:prstGeom>
          <a:noFill/>
          <a:ln w="9525">
            <a:noFill/>
            <a:miter lim="800000"/>
            <a:headEnd/>
            <a:tailEnd/>
          </a:ln>
        </p:spPr>
      </p:pic>
      <p:pic>
        <p:nvPicPr>
          <p:cNvPr id="249889" name="Picture 33"/>
          <p:cNvPicPr>
            <a:picLocks noChangeAspect="1" noChangeArrowheads="1"/>
          </p:cNvPicPr>
          <p:nvPr/>
        </p:nvPicPr>
        <p:blipFill>
          <a:blip r:embed="rId13"/>
          <a:srcRect/>
          <a:stretch>
            <a:fillRect/>
          </a:stretch>
        </p:blipFill>
        <p:spPr bwMode="auto">
          <a:xfrm>
            <a:off x="1828800" y="3657600"/>
            <a:ext cx="2603500" cy="209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98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9860"/>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249861"/>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249862"/>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249863"/>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499"/>
                                          </p:stCondLst>
                                        </p:cTn>
                                        <p:tgtEl>
                                          <p:spTgt spid="249864"/>
                                        </p:tgtEl>
                                        <p:attrNameLst>
                                          <p:attrName>style.visibility</p:attrName>
                                        </p:attrNameLst>
                                      </p:cBhvr>
                                      <p:to>
                                        <p:strVal val="visible"/>
                                      </p:to>
                                    </p:set>
                                  </p:childTnLst>
                                </p:cTn>
                              </p:par>
                            </p:childTnLst>
                          </p:cTn>
                        </p:par>
                        <p:par>
                          <p:cTn id="27" fill="hold">
                            <p:stCondLst>
                              <p:cond delay="2500"/>
                            </p:stCondLst>
                            <p:childTnLst>
                              <p:par>
                                <p:cTn id="28" presetID="1" presetClass="entr" presetSubtype="0" fill="hold" grpId="0" nodeType="afterEffect">
                                  <p:stCondLst>
                                    <p:cond delay="0"/>
                                  </p:stCondLst>
                                  <p:childTnLst>
                                    <p:set>
                                      <p:cBhvr>
                                        <p:cTn id="29" dur="1" fill="hold">
                                          <p:stCondLst>
                                            <p:cond delay="499"/>
                                          </p:stCondLst>
                                        </p:cTn>
                                        <p:tgtEl>
                                          <p:spTgt spid="249865"/>
                                        </p:tgtEl>
                                        <p:attrNameLst>
                                          <p:attrName>style.visibility</p:attrName>
                                        </p:attrNameLst>
                                      </p:cBhvr>
                                      <p:to>
                                        <p:strVal val="visible"/>
                                      </p:to>
                                    </p:se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499"/>
                                          </p:stCondLst>
                                        </p:cTn>
                                        <p:tgtEl>
                                          <p:spTgt spid="249866"/>
                                        </p:tgtEl>
                                        <p:attrNameLst>
                                          <p:attrName>style.visibility</p:attrName>
                                        </p:attrNameLst>
                                      </p:cBhvr>
                                      <p:to>
                                        <p:strVal val="visible"/>
                                      </p:to>
                                    </p:set>
                                  </p:childTnLst>
                                </p:cTn>
                              </p:par>
                            </p:childTnLst>
                          </p:cTn>
                        </p:par>
                        <p:par>
                          <p:cTn id="33" fill="hold">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24986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49886"/>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2498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98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24988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249888"/>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499"/>
                                          </p:stCondLst>
                                        </p:cTn>
                                        <p:tgtEl>
                                          <p:spTgt spid="24988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249870"/>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nodeType="afterEffect">
                                  <p:stCondLst>
                                    <p:cond delay="0"/>
                                  </p:stCondLst>
                                  <p:childTnLst>
                                    <p:set>
                                      <p:cBhvr>
                                        <p:cTn id="64" dur="1" fill="hold">
                                          <p:stCondLst>
                                            <p:cond delay="499"/>
                                          </p:stCondLst>
                                        </p:cTn>
                                        <p:tgtEl>
                                          <p:spTgt spid="249871"/>
                                        </p:tgtEl>
                                        <p:attrNameLst>
                                          <p:attrName>style.visibility</p:attrName>
                                        </p:attrNameLst>
                                      </p:cBhvr>
                                      <p:to>
                                        <p:strVal val="visible"/>
                                      </p:to>
                                    </p:set>
                                  </p:childTnLst>
                                </p:cTn>
                              </p:par>
                            </p:childTnLst>
                          </p:cTn>
                        </p:par>
                        <p:par>
                          <p:cTn id="65" fill="hold">
                            <p:stCondLst>
                              <p:cond delay="1000"/>
                            </p:stCondLst>
                            <p:childTnLst>
                              <p:par>
                                <p:cTn id="66" presetID="1" presetClass="entr" presetSubtype="0" fill="hold" nodeType="afterEffect">
                                  <p:stCondLst>
                                    <p:cond delay="0"/>
                                  </p:stCondLst>
                                  <p:childTnLst>
                                    <p:set>
                                      <p:cBhvr>
                                        <p:cTn id="67" dur="1" fill="hold">
                                          <p:stCondLst>
                                            <p:cond delay="499"/>
                                          </p:stCondLst>
                                        </p:cTn>
                                        <p:tgtEl>
                                          <p:spTgt spid="249872"/>
                                        </p:tgtEl>
                                        <p:attrNameLst>
                                          <p:attrName>style.visibility</p:attrName>
                                        </p:attrNameLst>
                                      </p:cBhvr>
                                      <p:to>
                                        <p:strVal val="visible"/>
                                      </p:to>
                                    </p:set>
                                  </p:childTnLst>
                                </p:cTn>
                              </p:par>
                            </p:childTnLst>
                          </p:cTn>
                        </p:par>
                        <p:par>
                          <p:cTn id="68" fill="hold">
                            <p:stCondLst>
                              <p:cond delay="1500"/>
                            </p:stCondLst>
                            <p:childTnLst>
                              <p:par>
                                <p:cTn id="69" presetID="1" presetClass="entr" presetSubtype="0" fill="hold" nodeType="afterEffect">
                                  <p:stCondLst>
                                    <p:cond delay="0"/>
                                  </p:stCondLst>
                                  <p:childTnLst>
                                    <p:set>
                                      <p:cBhvr>
                                        <p:cTn id="70" dur="1" fill="hold">
                                          <p:stCondLst>
                                            <p:cond delay="499"/>
                                          </p:stCondLst>
                                        </p:cTn>
                                        <p:tgtEl>
                                          <p:spTgt spid="249873"/>
                                        </p:tgtEl>
                                        <p:attrNameLst>
                                          <p:attrName>style.visibility</p:attrName>
                                        </p:attrNameLst>
                                      </p:cBhvr>
                                      <p:to>
                                        <p:strVal val="visible"/>
                                      </p:to>
                                    </p:set>
                                  </p:childTnLst>
                                </p:cTn>
                              </p:par>
                            </p:childTnLst>
                          </p:cTn>
                        </p:par>
                        <p:par>
                          <p:cTn id="71" fill="hold">
                            <p:stCondLst>
                              <p:cond delay="2000"/>
                            </p:stCondLst>
                            <p:childTnLst>
                              <p:par>
                                <p:cTn id="72" presetID="1" presetClass="entr" presetSubtype="0" fill="hold" nodeType="afterEffect">
                                  <p:stCondLst>
                                    <p:cond delay="0"/>
                                  </p:stCondLst>
                                  <p:childTnLst>
                                    <p:set>
                                      <p:cBhvr>
                                        <p:cTn id="73" dur="1" fill="hold">
                                          <p:stCondLst>
                                            <p:cond delay="499"/>
                                          </p:stCondLst>
                                        </p:cTn>
                                        <p:tgtEl>
                                          <p:spTgt spid="249874"/>
                                        </p:tgtEl>
                                        <p:attrNameLst>
                                          <p:attrName>style.visibility</p:attrName>
                                        </p:attrNameLst>
                                      </p:cBhvr>
                                      <p:to>
                                        <p:strVal val="visible"/>
                                      </p:to>
                                    </p:set>
                                  </p:childTnLst>
                                </p:cTn>
                              </p:par>
                            </p:childTnLst>
                          </p:cTn>
                        </p:par>
                        <p:par>
                          <p:cTn id="74" fill="hold">
                            <p:stCondLst>
                              <p:cond delay="2500"/>
                            </p:stCondLst>
                            <p:childTnLst>
                              <p:par>
                                <p:cTn id="75" presetID="1" presetClass="entr" presetSubtype="0" fill="hold" nodeType="afterEffect">
                                  <p:stCondLst>
                                    <p:cond delay="0"/>
                                  </p:stCondLst>
                                  <p:childTnLst>
                                    <p:set>
                                      <p:cBhvr>
                                        <p:cTn id="76" dur="1" fill="hold">
                                          <p:stCondLst>
                                            <p:cond delay="499"/>
                                          </p:stCondLst>
                                        </p:cTn>
                                        <p:tgtEl>
                                          <p:spTgt spid="249875"/>
                                        </p:tgtEl>
                                        <p:attrNameLst>
                                          <p:attrName>style.visibility</p:attrName>
                                        </p:attrNameLst>
                                      </p:cBhvr>
                                      <p:to>
                                        <p:strVal val="visible"/>
                                      </p:to>
                                    </p:set>
                                  </p:childTnLst>
                                </p:cTn>
                              </p:par>
                            </p:childTnLst>
                          </p:cTn>
                        </p:par>
                        <p:par>
                          <p:cTn id="77" fill="hold">
                            <p:stCondLst>
                              <p:cond delay="3000"/>
                            </p:stCondLst>
                            <p:childTnLst>
                              <p:par>
                                <p:cTn id="78" presetID="1" presetClass="entr" presetSubtype="0" fill="hold" nodeType="afterEffect">
                                  <p:stCondLst>
                                    <p:cond delay="0"/>
                                  </p:stCondLst>
                                  <p:childTnLst>
                                    <p:set>
                                      <p:cBhvr>
                                        <p:cTn id="79" dur="1" fill="hold">
                                          <p:stCondLst>
                                            <p:cond delay="499"/>
                                          </p:stCondLst>
                                        </p:cTn>
                                        <p:tgtEl>
                                          <p:spTgt spid="249876"/>
                                        </p:tgtEl>
                                        <p:attrNameLst>
                                          <p:attrName>style.visibility</p:attrName>
                                        </p:attrNameLst>
                                      </p:cBhvr>
                                      <p:to>
                                        <p:strVal val="visible"/>
                                      </p:to>
                                    </p:set>
                                  </p:childTnLst>
                                </p:cTn>
                              </p:par>
                            </p:childTnLst>
                          </p:cTn>
                        </p:par>
                        <p:par>
                          <p:cTn id="80" fill="hold">
                            <p:stCondLst>
                              <p:cond delay="3500"/>
                            </p:stCondLst>
                            <p:childTnLst>
                              <p:par>
                                <p:cTn id="81" presetID="1" presetClass="entr" presetSubtype="0" fill="hold" nodeType="afterEffect">
                                  <p:stCondLst>
                                    <p:cond delay="0"/>
                                  </p:stCondLst>
                                  <p:childTnLst>
                                    <p:set>
                                      <p:cBhvr>
                                        <p:cTn id="82" dur="1" fill="hold">
                                          <p:stCondLst>
                                            <p:cond delay="499"/>
                                          </p:stCondLst>
                                        </p:cTn>
                                        <p:tgtEl>
                                          <p:spTgt spid="249877"/>
                                        </p:tgtEl>
                                        <p:attrNameLst>
                                          <p:attrName>style.visibility</p:attrName>
                                        </p:attrNameLst>
                                      </p:cBhvr>
                                      <p:to>
                                        <p:strVal val="visible"/>
                                      </p:to>
                                    </p:set>
                                  </p:childTnLst>
                                </p:cTn>
                              </p:par>
                            </p:childTnLst>
                          </p:cTn>
                        </p:par>
                        <p:par>
                          <p:cTn id="83" fill="hold">
                            <p:stCondLst>
                              <p:cond delay="4000"/>
                            </p:stCondLst>
                            <p:childTnLst>
                              <p:par>
                                <p:cTn id="84" presetID="1" presetClass="entr" presetSubtype="0" fill="hold" nodeType="afterEffect">
                                  <p:stCondLst>
                                    <p:cond delay="0"/>
                                  </p:stCondLst>
                                  <p:childTnLst>
                                    <p:set>
                                      <p:cBhvr>
                                        <p:cTn id="85" dur="1" fill="hold">
                                          <p:stCondLst>
                                            <p:cond delay="499"/>
                                          </p:stCondLst>
                                        </p:cTn>
                                        <p:tgtEl>
                                          <p:spTgt spid="249878"/>
                                        </p:tgtEl>
                                        <p:attrNameLst>
                                          <p:attrName>style.visibility</p:attrName>
                                        </p:attrNameLst>
                                      </p:cBhvr>
                                      <p:to>
                                        <p:strVal val="visible"/>
                                      </p:to>
                                    </p:set>
                                  </p:childTnLst>
                                </p:cTn>
                              </p:par>
                            </p:childTnLst>
                          </p:cTn>
                        </p:par>
                        <p:par>
                          <p:cTn id="86" fill="hold">
                            <p:stCondLst>
                              <p:cond delay="4500"/>
                            </p:stCondLst>
                            <p:childTnLst>
                              <p:par>
                                <p:cTn id="87" presetID="1" presetClass="entr" presetSubtype="0" fill="hold" nodeType="afterEffect">
                                  <p:stCondLst>
                                    <p:cond delay="0"/>
                                  </p:stCondLst>
                                  <p:childTnLst>
                                    <p:set>
                                      <p:cBhvr>
                                        <p:cTn id="88" dur="1" fill="hold">
                                          <p:stCondLst>
                                            <p:cond delay="499"/>
                                          </p:stCondLst>
                                        </p:cTn>
                                        <p:tgtEl>
                                          <p:spTgt spid="249879"/>
                                        </p:tgtEl>
                                        <p:attrNameLst>
                                          <p:attrName>style.visibility</p:attrName>
                                        </p:attrNameLst>
                                      </p:cBhvr>
                                      <p:to>
                                        <p:strVal val="visible"/>
                                      </p:to>
                                    </p:set>
                                  </p:childTnLst>
                                </p:cTn>
                              </p:par>
                            </p:childTnLst>
                          </p:cTn>
                        </p:par>
                        <p:par>
                          <p:cTn id="89" fill="hold">
                            <p:stCondLst>
                              <p:cond delay="5000"/>
                            </p:stCondLst>
                            <p:childTnLst>
                              <p:par>
                                <p:cTn id="90" presetID="1" presetClass="entr" presetSubtype="0" fill="hold" nodeType="afterEffect">
                                  <p:stCondLst>
                                    <p:cond delay="0"/>
                                  </p:stCondLst>
                                  <p:childTnLst>
                                    <p:set>
                                      <p:cBhvr>
                                        <p:cTn id="91" dur="1" fill="hold">
                                          <p:stCondLst>
                                            <p:cond delay="499"/>
                                          </p:stCondLst>
                                        </p:cTn>
                                        <p:tgtEl>
                                          <p:spTgt spid="249880"/>
                                        </p:tgtEl>
                                        <p:attrNameLst>
                                          <p:attrName>style.visibility</p:attrName>
                                        </p:attrNameLst>
                                      </p:cBhvr>
                                      <p:to>
                                        <p:strVal val="visible"/>
                                      </p:to>
                                    </p:set>
                                  </p:childTnLst>
                                </p:cTn>
                              </p:par>
                            </p:childTnLst>
                          </p:cTn>
                        </p:par>
                        <p:par>
                          <p:cTn id="92" fill="hold">
                            <p:stCondLst>
                              <p:cond delay="5500"/>
                            </p:stCondLst>
                            <p:childTnLst>
                              <p:par>
                                <p:cTn id="93" presetID="1" presetClass="entr" presetSubtype="0" fill="hold" nodeType="afterEffect">
                                  <p:stCondLst>
                                    <p:cond delay="0"/>
                                  </p:stCondLst>
                                  <p:childTnLst>
                                    <p:set>
                                      <p:cBhvr>
                                        <p:cTn id="94" dur="1" fill="hold">
                                          <p:stCondLst>
                                            <p:cond delay="499"/>
                                          </p:stCondLst>
                                        </p:cTn>
                                        <p:tgtEl>
                                          <p:spTgt spid="249881"/>
                                        </p:tgtEl>
                                        <p:attrNameLst>
                                          <p:attrName>style.visibility</p:attrName>
                                        </p:attrNameLst>
                                      </p:cBhvr>
                                      <p:to>
                                        <p:strVal val="visible"/>
                                      </p:to>
                                    </p:set>
                                  </p:childTnLst>
                                </p:cTn>
                              </p:par>
                            </p:childTnLst>
                          </p:cTn>
                        </p:par>
                        <p:par>
                          <p:cTn id="95" fill="hold">
                            <p:stCondLst>
                              <p:cond delay="6000"/>
                            </p:stCondLst>
                            <p:childTnLst>
                              <p:par>
                                <p:cTn id="96" presetID="1" presetClass="entr" presetSubtype="0" fill="hold" nodeType="afterEffect">
                                  <p:stCondLst>
                                    <p:cond delay="0"/>
                                  </p:stCondLst>
                                  <p:childTnLst>
                                    <p:set>
                                      <p:cBhvr>
                                        <p:cTn id="97" dur="1" fill="hold">
                                          <p:stCondLst>
                                            <p:cond delay="499"/>
                                          </p:stCondLst>
                                        </p:cTn>
                                        <p:tgtEl>
                                          <p:spTgt spid="249882"/>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499"/>
                                          </p:stCondLst>
                                        </p:cTn>
                                        <p:tgtEl>
                                          <p:spTgt spid="249883"/>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499"/>
                                          </p:stCondLst>
                                        </p:cTn>
                                        <p:tgtEl>
                                          <p:spTgt spid="249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autoUpdateAnimBg="0"/>
      <p:bldP spid="249860" grpId="0" animBg="1"/>
      <p:bldP spid="249861" grpId="0" animBg="1"/>
      <p:bldP spid="249862" grpId="0" animBg="1"/>
      <p:bldP spid="249863" grpId="0" animBg="1"/>
      <p:bldP spid="249864" grpId="0" animBg="1"/>
      <p:bldP spid="249865" grpId="0" animBg="1"/>
      <p:bldP spid="249866" grpId="0" animBg="1"/>
      <p:bldP spid="249867" grpId="0" animBg="1"/>
      <p:bldP spid="249868" grpId="0" animBg="1"/>
      <p:bldP spid="249869" grpId="0" autoUpdateAnimBg="0"/>
      <p:bldP spid="249870" grpId="0" autoUpdateAnimBg="0"/>
      <p:bldP spid="249883" grpId="0" autoUpdateAnimBg="0"/>
      <p:bldP spid="249884" grpId="0" autoUpdateAnimBg="0"/>
      <p:bldP spid="24988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638175" y="4513263"/>
            <a:ext cx="3376613" cy="2014537"/>
          </a:xfrm>
          <a:prstGeom prst="rect">
            <a:avLst/>
          </a:prstGeom>
          <a:solidFill>
            <a:srgbClr val="FF9999"/>
          </a:solidFill>
          <a:ln w="9525">
            <a:solidFill>
              <a:srgbClr val="FF9999"/>
            </a:solidFill>
            <a:miter lim="800000"/>
            <a:headEnd/>
            <a:tailEnd/>
          </a:ln>
        </p:spPr>
        <p:txBody>
          <a:bodyPr wrap="none" anchor="ctr"/>
          <a:lstStyle/>
          <a:p>
            <a:endParaRPr lang="ar-EG"/>
          </a:p>
        </p:txBody>
      </p:sp>
      <p:pic>
        <p:nvPicPr>
          <p:cNvPr id="37891" name="Picture 3"/>
          <p:cNvPicPr>
            <a:picLocks noChangeAspect="1" noChangeArrowheads="1"/>
          </p:cNvPicPr>
          <p:nvPr/>
        </p:nvPicPr>
        <p:blipFill>
          <a:blip r:embed="rId2"/>
          <a:srcRect/>
          <a:stretch>
            <a:fillRect/>
          </a:stretch>
        </p:blipFill>
        <p:spPr bwMode="auto">
          <a:xfrm>
            <a:off x="1981200" y="457200"/>
            <a:ext cx="2603500" cy="2095500"/>
          </a:xfrm>
          <a:prstGeom prst="rect">
            <a:avLst/>
          </a:prstGeom>
          <a:noFill/>
          <a:ln w="9525">
            <a:noFill/>
            <a:miter lim="800000"/>
            <a:headEnd/>
            <a:tailEnd/>
          </a:ln>
        </p:spPr>
      </p:pic>
      <p:pic>
        <p:nvPicPr>
          <p:cNvPr id="37892" name="Picture 4"/>
          <p:cNvPicPr>
            <a:picLocks noChangeAspect="1" noChangeArrowheads="1"/>
          </p:cNvPicPr>
          <p:nvPr/>
        </p:nvPicPr>
        <p:blipFill>
          <a:blip r:embed="rId3"/>
          <a:srcRect/>
          <a:stretch>
            <a:fillRect/>
          </a:stretch>
        </p:blipFill>
        <p:spPr bwMode="auto">
          <a:xfrm>
            <a:off x="533400" y="381000"/>
            <a:ext cx="558800" cy="2146300"/>
          </a:xfrm>
          <a:prstGeom prst="rect">
            <a:avLst/>
          </a:prstGeom>
          <a:noFill/>
          <a:ln w="9525">
            <a:noFill/>
            <a:miter lim="800000"/>
            <a:headEnd/>
            <a:tailEnd/>
          </a:ln>
        </p:spPr>
      </p:pic>
      <p:pic>
        <p:nvPicPr>
          <p:cNvPr id="37893" name="Picture 5"/>
          <p:cNvPicPr>
            <a:picLocks noChangeAspect="1" noChangeArrowheads="1"/>
          </p:cNvPicPr>
          <p:nvPr/>
        </p:nvPicPr>
        <p:blipFill>
          <a:blip r:embed="rId4"/>
          <a:srcRect/>
          <a:stretch>
            <a:fillRect/>
          </a:stretch>
        </p:blipFill>
        <p:spPr bwMode="auto">
          <a:xfrm>
            <a:off x="1039813" y="403225"/>
            <a:ext cx="1028700" cy="2146300"/>
          </a:xfrm>
          <a:prstGeom prst="rect">
            <a:avLst/>
          </a:prstGeom>
          <a:noFill/>
          <a:ln w="9525">
            <a:noFill/>
            <a:miter lim="800000"/>
            <a:headEnd/>
            <a:tailEnd/>
          </a:ln>
        </p:spPr>
      </p:pic>
      <p:sp>
        <p:nvSpPr>
          <p:cNvPr id="37894" name="Line 6"/>
          <p:cNvSpPr>
            <a:spLocks noChangeShapeType="1"/>
          </p:cNvSpPr>
          <p:nvPr/>
        </p:nvSpPr>
        <p:spPr bwMode="auto">
          <a:xfrm>
            <a:off x="4038600" y="381000"/>
            <a:ext cx="304800" cy="0"/>
          </a:xfrm>
          <a:prstGeom prst="line">
            <a:avLst/>
          </a:prstGeom>
          <a:noFill/>
          <a:ln w="38100">
            <a:solidFill>
              <a:schemeClr val="tx1"/>
            </a:solidFill>
            <a:round/>
            <a:headEnd/>
            <a:tailEnd/>
          </a:ln>
        </p:spPr>
        <p:txBody>
          <a:bodyPr wrap="none" anchor="ctr"/>
          <a:lstStyle/>
          <a:p>
            <a:endParaRPr lang="ar-EG"/>
          </a:p>
        </p:txBody>
      </p:sp>
      <p:sp>
        <p:nvSpPr>
          <p:cNvPr id="37895" name="Line 7"/>
          <p:cNvSpPr>
            <a:spLocks noChangeShapeType="1"/>
          </p:cNvSpPr>
          <p:nvPr/>
        </p:nvSpPr>
        <p:spPr bwMode="auto">
          <a:xfrm>
            <a:off x="4343400" y="381000"/>
            <a:ext cx="0" cy="2133600"/>
          </a:xfrm>
          <a:prstGeom prst="line">
            <a:avLst/>
          </a:prstGeom>
          <a:noFill/>
          <a:ln w="38100">
            <a:solidFill>
              <a:schemeClr val="tx1"/>
            </a:solidFill>
            <a:round/>
            <a:headEnd/>
            <a:tailEnd/>
          </a:ln>
        </p:spPr>
        <p:txBody>
          <a:bodyPr wrap="none" anchor="ctr"/>
          <a:lstStyle/>
          <a:p>
            <a:endParaRPr lang="ar-EG"/>
          </a:p>
        </p:txBody>
      </p:sp>
      <p:sp>
        <p:nvSpPr>
          <p:cNvPr id="37896" name="Line 8"/>
          <p:cNvSpPr>
            <a:spLocks noChangeShapeType="1"/>
          </p:cNvSpPr>
          <p:nvPr/>
        </p:nvSpPr>
        <p:spPr bwMode="auto">
          <a:xfrm>
            <a:off x="4038600" y="2514600"/>
            <a:ext cx="304800" cy="0"/>
          </a:xfrm>
          <a:prstGeom prst="line">
            <a:avLst/>
          </a:prstGeom>
          <a:noFill/>
          <a:ln w="38100">
            <a:solidFill>
              <a:schemeClr val="tx1"/>
            </a:solidFill>
            <a:round/>
            <a:headEnd/>
            <a:tailEnd/>
          </a:ln>
        </p:spPr>
        <p:txBody>
          <a:bodyPr wrap="none" anchor="ctr"/>
          <a:lstStyle/>
          <a:p>
            <a:endParaRPr lang="ar-EG"/>
          </a:p>
        </p:txBody>
      </p:sp>
      <p:sp>
        <p:nvSpPr>
          <p:cNvPr id="37897" name="Text Box 9"/>
          <p:cNvSpPr txBox="1">
            <a:spLocks noChangeArrowheads="1"/>
          </p:cNvSpPr>
          <p:nvPr/>
        </p:nvSpPr>
        <p:spPr bwMode="auto">
          <a:xfrm>
            <a:off x="4800600" y="1282700"/>
            <a:ext cx="2635250" cy="641350"/>
          </a:xfrm>
          <a:prstGeom prst="rect">
            <a:avLst/>
          </a:prstGeom>
          <a:noFill/>
          <a:ln w="9525">
            <a:noFill/>
            <a:miter lim="800000"/>
            <a:headEnd/>
            <a:tailEnd/>
          </a:ln>
        </p:spPr>
        <p:txBody>
          <a:bodyPr wrap="none">
            <a:spAutoFit/>
          </a:bodyPr>
          <a:lstStyle/>
          <a:p>
            <a:r>
              <a:rPr lang="en-US" sz="1800">
                <a:latin typeface="Helvetica" charset="0"/>
              </a:rPr>
              <a:t>Polyclonal antibodies</a:t>
            </a:r>
          </a:p>
          <a:p>
            <a:r>
              <a:rPr lang="en-US" sz="1800">
                <a:latin typeface="Helvetica" charset="0"/>
              </a:rPr>
              <a:t>   (Polyclonal antiserum)</a:t>
            </a:r>
          </a:p>
        </p:txBody>
      </p:sp>
      <p:sp>
        <p:nvSpPr>
          <p:cNvPr id="37898" name="Line 10"/>
          <p:cNvSpPr>
            <a:spLocks noChangeShapeType="1"/>
          </p:cNvSpPr>
          <p:nvPr/>
        </p:nvSpPr>
        <p:spPr bwMode="auto">
          <a:xfrm>
            <a:off x="4343400" y="1447800"/>
            <a:ext cx="457200" cy="0"/>
          </a:xfrm>
          <a:prstGeom prst="line">
            <a:avLst/>
          </a:prstGeom>
          <a:noFill/>
          <a:ln w="28575">
            <a:solidFill>
              <a:schemeClr val="tx1"/>
            </a:solidFill>
            <a:round/>
            <a:headEnd/>
            <a:tailEnd/>
          </a:ln>
        </p:spPr>
        <p:txBody>
          <a:bodyPr wrap="none" anchor="ctr"/>
          <a:lstStyle/>
          <a:p>
            <a:endParaRPr lang="ar-EG"/>
          </a:p>
        </p:txBody>
      </p:sp>
      <p:pic>
        <p:nvPicPr>
          <p:cNvPr id="252939" name="Picture 11"/>
          <p:cNvPicPr>
            <a:picLocks noChangeAspect="1" noChangeArrowheads="1"/>
          </p:cNvPicPr>
          <p:nvPr/>
        </p:nvPicPr>
        <p:blipFill>
          <a:blip r:embed="rId5"/>
          <a:srcRect/>
          <a:stretch>
            <a:fillRect/>
          </a:stretch>
        </p:blipFill>
        <p:spPr bwMode="auto">
          <a:xfrm>
            <a:off x="2590800" y="2971800"/>
            <a:ext cx="3517900" cy="647700"/>
          </a:xfrm>
          <a:prstGeom prst="rect">
            <a:avLst/>
          </a:prstGeom>
          <a:noFill/>
          <a:ln w="9525">
            <a:noFill/>
            <a:miter lim="800000"/>
            <a:headEnd/>
            <a:tailEnd/>
          </a:ln>
        </p:spPr>
      </p:pic>
      <p:sp>
        <p:nvSpPr>
          <p:cNvPr id="252940" name="Line 12"/>
          <p:cNvSpPr>
            <a:spLocks noChangeShapeType="1"/>
          </p:cNvSpPr>
          <p:nvPr/>
        </p:nvSpPr>
        <p:spPr bwMode="auto">
          <a:xfrm>
            <a:off x="609600" y="4191000"/>
            <a:ext cx="0" cy="2362200"/>
          </a:xfrm>
          <a:prstGeom prst="line">
            <a:avLst/>
          </a:prstGeom>
          <a:noFill/>
          <a:ln w="38100">
            <a:solidFill>
              <a:schemeClr val="tx1"/>
            </a:solidFill>
            <a:round/>
            <a:headEnd/>
            <a:tailEnd/>
          </a:ln>
        </p:spPr>
        <p:txBody>
          <a:bodyPr wrap="none" anchor="ctr"/>
          <a:lstStyle/>
          <a:p>
            <a:endParaRPr lang="ar-EG"/>
          </a:p>
        </p:txBody>
      </p:sp>
      <p:sp>
        <p:nvSpPr>
          <p:cNvPr id="252941" name="Line 13"/>
          <p:cNvSpPr>
            <a:spLocks noChangeShapeType="1"/>
          </p:cNvSpPr>
          <p:nvPr/>
        </p:nvSpPr>
        <p:spPr bwMode="auto">
          <a:xfrm>
            <a:off x="609600" y="6553200"/>
            <a:ext cx="3429000" cy="0"/>
          </a:xfrm>
          <a:prstGeom prst="line">
            <a:avLst/>
          </a:prstGeom>
          <a:noFill/>
          <a:ln w="38100">
            <a:solidFill>
              <a:schemeClr val="tx1"/>
            </a:solidFill>
            <a:round/>
            <a:headEnd/>
            <a:tailEnd/>
          </a:ln>
        </p:spPr>
        <p:txBody>
          <a:bodyPr wrap="none" anchor="ctr"/>
          <a:lstStyle/>
          <a:p>
            <a:endParaRPr lang="ar-EG"/>
          </a:p>
        </p:txBody>
      </p:sp>
      <p:sp>
        <p:nvSpPr>
          <p:cNvPr id="252942" name="Line 14"/>
          <p:cNvSpPr>
            <a:spLocks noChangeShapeType="1"/>
          </p:cNvSpPr>
          <p:nvPr/>
        </p:nvSpPr>
        <p:spPr bwMode="auto">
          <a:xfrm>
            <a:off x="4038600" y="4191000"/>
            <a:ext cx="0" cy="2362200"/>
          </a:xfrm>
          <a:prstGeom prst="line">
            <a:avLst/>
          </a:prstGeom>
          <a:noFill/>
          <a:ln w="38100">
            <a:solidFill>
              <a:schemeClr val="tx1"/>
            </a:solidFill>
            <a:round/>
            <a:headEnd/>
            <a:tailEnd/>
          </a:ln>
        </p:spPr>
        <p:txBody>
          <a:bodyPr wrap="none" anchor="ctr"/>
          <a:lstStyle/>
          <a:p>
            <a:endParaRPr lang="ar-EG"/>
          </a:p>
        </p:txBody>
      </p:sp>
      <p:pic>
        <p:nvPicPr>
          <p:cNvPr id="252943" name="Picture 15"/>
          <p:cNvPicPr>
            <a:picLocks noChangeAspect="1" noChangeArrowheads="1"/>
          </p:cNvPicPr>
          <p:nvPr/>
        </p:nvPicPr>
        <p:blipFill>
          <a:blip r:embed="rId6"/>
          <a:srcRect/>
          <a:stretch>
            <a:fillRect/>
          </a:stretch>
        </p:blipFill>
        <p:spPr bwMode="auto">
          <a:xfrm>
            <a:off x="685800" y="6096000"/>
            <a:ext cx="393700" cy="368300"/>
          </a:xfrm>
          <a:prstGeom prst="rect">
            <a:avLst/>
          </a:prstGeom>
          <a:noFill/>
          <a:ln w="9525">
            <a:noFill/>
            <a:miter lim="800000"/>
            <a:headEnd/>
            <a:tailEnd/>
          </a:ln>
        </p:spPr>
      </p:pic>
      <p:pic>
        <p:nvPicPr>
          <p:cNvPr id="252944" name="Picture 16"/>
          <p:cNvPicPr>
            <a:picLocks noChangeAspect="1" noChangeArrowheads="1"/>
          </p:cNvPicPr>
          <p:nvPr/>
        </p:nvPicPr>
        <p:blipFill>
          <a:blip r:embed="rId6"/>
          <a:srcRect/>
          <a:stretch>
            <a:fillRect/>
          </a:stretch>
        </p:blipFill>
        <p:spPr bwMode="auto">
          <a:xfrm>
            <a:off x="1066800" y="6096000"/>
            <a:ext cx="393700" cy="368300"/>
          </a:xfrm>
          <a:prstGeom prst="rect">
            <a:avLst/>
          </a:prstGeom>
          <a:noFill/>
          <a:ln w="9525">
            <a:noFill/>
            <a:miter lim="800000"/>
            <a:headEnd/>
            <a:tailEnd/>
          </a:ln>
        </p:spPr>
      </p:pic>
      <p:pic>
        <p:nvPicPr>
          <p:cNvPr id="252945" name="Picture 17"/>
          <p:cNvPicPr>
            <a:picLocks noChangeAspect="1" noChangeArrowheads="1"/>
          </p:cNvPicPr>
          <p:nvPr/>
        </p:nvPicPr>
        <p:blipFill>
          <a:blip r:embed="rId6"/>
          <a:srcRect/>
          <a:stretch>
            <a:fillRect/>
          </a:stretch>
        </p:blipFill>
        <p:spPr bwMode="auto">
          <a:xfrm>
            <a:off x="1447800" y="6096000"/>
            <a:ext cx="393700" cy="368300"/>
          </a:xfrm>
          <a:prstGeom prst="rect">
            <a:avLst/>
          </a:prstGeom>
          <a:noFill/>
          <a:ln w="9525">
            <a:noFill/>
            <a:miter lim="800000"/>
            <a:headEnd/>
            <a:tailEnd/>
          </a:ln>
        </p:spPr>
      </p:pic>
      <p:pic>
        <p:nvPicPr>
          <p:cNvPr id="252946" name="Picture 18"/>
          <p:cNvPicPr>
            <a:picLocks noChangeAspect="1" noChangeArrowheads="1"/>
          </p:cNvPicPr>
          <p:nvPr/>
        </p:nvPicPr>
        <p:blipFill>
          <a:blip r:embed="rId6"/>
          <a:srcRect/>
          <a:stretch>
            <a:fillRect/>
          </a:stretch>
        </p:blipFill>
        <p:spPr bwMode="auto">
          <a:xfrm>
            <a:off x="1828800" y="6096000"/>
            <a:ext cx="393700" cy="368300"/>
          </a:xfrm>
          <a:prstGeom prst="rect">
            <a:avLst/>
          </a:prstGeom>
          <a:noFill/>
          <a:ln w="9525">
            <a:noFill/>
            <a:miter lim="800000"/>
            <a:headEnd/>
            <a:tailEnd/>
          </a:ln>
        </p:spPr>
      </p:pic>
      <p:pic>
        <p:nvPicPr>
          <p:cNvPr id="252947" name="Picture 19"/>
          <p:cNvPicPr>
            <a:picLocks noChangeAspect="1" noChangeArrowheads="1"/>
          </p:cNvPicPr>
          <p:nvPr/>
        </p:nvPicPr>
        <p:blipFill>
          <a:blip r:embed="rId6"/>
          <a:srcRect/>
          <a:stretch>
            <a:fillRect/>
          </a:stretch>
        </p:blipFill>
        <p:spPr bwMode="auto">
          <a:xfrm>
            <a:off x="2209800" y="6096000"/>
            <a:ext cx="393700" cy="368300"/>
          </a:xfrm>
          <a:prstGeom prst="rect">
            <a:avLst/>
          </a:prstGeom>
          <a:noFill/>
          <a:ln w="9525">
            <a:noFill/>
            <a:miter lim="800000"/>
            <a:headEnd/>
            <a:tailEnd/>
          </a:ln>
        </p:spPr>
      </p:pic>
      <p:pic>
        <p:nvPicPr>
          <p:cNvPr id="252948" name="Picture 20"/>
          <p:cNvPicPr>
            <a:picLocks noChangeAspect="1" noChangeArrowheads="1"/>
          </p:cNvPicPr>
          <p:nvPr/>
        </p:nvPicPr>
        <p:blipFill>
          <a:blip r:embed="rId6"/>
          <a:srcRect/>
          <a:stretch>
            <a:fillRect/>
          </a:stretch>
        </p:blipFill>
        <p:spPr bwMode="auto">
          <a:xfrm>
            <a:off x="2590800" y="6096000"/>
            <a:ext cx="393700" cy="368300"/>
          </a:xfrm>
          <a:prstGeom prst="rect">
            <a:avLst/>
          </a:prstGeom>
          <a:noFill/>
          <a:ln w="9525">
            <a:noFill/>
            <a:miter lim="800000"/>
            <a:headEnd/>
            <a:tailEnd/>
          </a:ln>
        </p:spPr>
      </p:pic>
      <p:pic>
        <p:nvPicPr>
          <p:cNvPr id="252949" name="Picture 21"/>
          <p:cNvPicPr>
            <a:picLocks noChangeAspect="1" noChangeArrowheads="1"/>
          </p:cNvPicPr>
          <p:nvPr/>
        </p:nvPicPr>
        <p:blipFill>
          <a:blip r:embed="rId6"/>
          <a:srcRect/>
          <a:stretch>
            <a:fillRect/>
          </a:stretch>
        </p:blipFill>
        <p:spPr bwMode="auto">
          <a:xfrm>
            <a:off x="2971800" y="6096000"/>
            <a:ext cx="393700" cy="368300"/>
          </a:xfrm>
          <a:prstGeom prst="rect">
            <a:avLst/>
          </a:prstGeom>
          <a:noFill/>
          <a:ln w="9525">
            <a:noFill/>
            <a:miter lim="800000"/>
            <a:headEnd/>
            <a:tailEnd/>
          </a:ln>
        </p:spPr>
      </p:pic>
      <p:pic>
        <p:nvPicPr>
          <p:cNvPr id="252950" name="Picture 22"/>
          <p:cNvPicPr>
            <a:picLocks noChangeAspect="1" noChangeArrowheads="1"/>
          </p:cNvPicPr>
          <p:nvPr/>
        </p:nvPicPr>
        <p:blipFill>
          <a:blip r:embed="rId6"/>
          <a:srcRect/>
          <a:stretch>
            <a:fillRect/>
          </a:stretch>
        </p:blipFill>
        <p:spPr bwMode="auto">
          <a:xfrm>
            <a:off x="3352800" y="6096000"/>
            <a:ext cx="393700" cy="368300"/>
          </a:xfrm>
          <a:prstGeom prst="rect">
            <a:avLst/>
          </a:prstGeom>
          <a:noFill/>
          <a:ln w="9525">
            <a:noFill/>
            <a:miter lim="800000"/>
            <a:headEnd/>
            <a:tailEnd/>
          </a:ln>
        </p:spPr>
      </p:pic>
      <p:pic>
        <p:nvPicPr>
          <p:cNvPr id="252951" name="Picture 23"/>
          <p:cNvPicPr>
            <a:picLocks noChangeAspect="1" noChangeArrowheads="1"/>
          </p:cNvPicPr>
          <p:nvPr/>
        </p:nvPicPr>
        <p:blipFill>
          <a:blip r:embed="rId7"/>
          <a:srcRect/>
          <a:stretch>
            <a:fillRect/>
          </a:stretch>
        </p:blipFill>
        <p:spPr bwMode="auto">
          <a:xfrm>
            <a:off x="1066800" y="4724400"/>
            <a:ext cx="419100" cy="406400"/>
          </a:xfrm>
          <a:prstGeom prst="rect">
            <a:avLst/>
          </a:prstGeom>
          <a:noFill/>
          <a:ln w="9525">
            <a:noFill/>
            <a:miter lim="800000"/>
            <a:headEnd/>
            <a:tailEnd/>
          </a:ln>
        </p:spPr>
      </p:pic>
      <p:pic>
        <p:nvPicPr>
          <p:cNvPr id="252952" name="Picture 24"/>
          <p:cNvPicPr>
            <a:picLocks noChangeAspect="1" noChangeArrowheads="1"/>
          </p:cNvPicPr>
          <p:nvPr/>
        </p:nvPicPr>
        <p:blipFill>
          <a:blip r:embed="rId7"/>
          <a:srcRect/>
          <a:stretch>
            <a:fillRect/>
          </a:stretch>
        </p:blipFill>
        <p:spPr bwMode="auto">
          <a:xfrm>
            <a:off x="685800" y="5181600"/>
            <a:ext cx="419100" cy="406400"/>
          </a:xfrm>
          <a:prstGeom prst="rect">
            <a:avLst/>
          </a:prstGeom>
          <a:noFill/>
          <a:ln w="9525">
            <a:noFill/>
            <a:miter lim="800000"/>
            <a:headEnd/>
            <a:tailEnd/>
          </a:ln>
        </p:spPr>
      </p:pic>
      <p:pic>
        <p:nvPicPr>
          <p:cNvPr id="252953" name="Picture 25"/>
          <p:cNvPicPr>
            <a:picLocks noChangeAspect="1" noChangeArrowheads="1"/>
          </p:cNvPicPr>
          <p:nvPr/>
        </p:nvPicPr>
        <p:blipFill>
          <a:blip r:embed="rId7"/>
          <a:srcRect/>
          <a:stretch>
            <a:fillRect/>
          </a:stretch>
        </p:blipFill>
        <p:spPr bwMode="auto">
          <a:xfrm>
            <a:off x="1143000" y="5105400"/>
            <a:ext cx="419100" cy="406400"/>
          </a:xfrm>
          <a:prstGeom prst="rect">
            <a:avLst/>
          </a:prstGeom>
          <a:noFill/>
          <a:ln w="9525">
            <a:noFill/>
            <a:miter lim="800000"/>
            <a:headEnd/>
            <a:tailEnd/>
          </a:ln>
        </p:spPr>
      </p:pic>
      <p:pic>
        <p:nvPicPr>
          <p:cNvPr id="252954" name="Picture 26"/>
          <p:cNvPicPr>
            <a:picLocks noChangeAspect="1" noChangeArrowheads="1"/>
          </p:cNvPicPr>
          <p:nvPr/>
        </p:nvPicPr>
        <p:blipFill>
          <a:blip r:embed="rId7"/>
          <a:srcRect/>
          <a:stretch>
            <a:fillRect/>
          </a:stretch>
        </p:blipFill>
        <p:spPr bwMode="auto">
          <a:xfrm>
            <a:off x="914400" y="5562600"/>
            <a:ext cx="419100" cy="406400"/>
          </a:xfrm>
          <a:prstGeom prst="rect">
            <a:avLst/>
          </a:prstGeom>
          <a:noFill/>
          <a:ln w="9525">
            <a:noFill/>
            <a:miter lim="800000"/>
            <a:headEnd/>
            <a:tailEnd/>
          </a:ln>
        </p:spPr>
      </p:pic>
      <p:pic>
        <p:nvPicPr>
          <p:cNvPr id="252955" name="Picture 27"/>
          <p:cNvPicPr>
            <a:picLocks noChangeAspect="1" noChangeArrowheads="1"/>
          </p:cNvPicPr>
          <p:nvPr/>
        </p:nvPicPr>
        <p:blipFill>
          <a:blip r:embed="rId7"/>
          <a:srcRect/>
          <a:stretch>
            <a:fillRect/>
          </a:stretch>
        </p:blipFill>
        <p:spPr bwMode="auto">
          <a:xfrm>
            <a:off x="1447800" y="4648200"/>
            <a:ext cx="419100" cy="406400"/>
          </a:xfrm>
          <a:prstGeom prst="rect">
            <a:avLst/>
          </a:prstGeom>
          <a:noFill/>
          <a:ln w="9525">
            <a:noFill/>
            <a:miter lim="800000"/>
            <a:headEnd/>
            <a:tailEnd/>
          </a:ln>
        </p:spPr>
      </p:pic>
      <p:pic>
        <p:nvPicPr>
          <p:cNvPr id="252956" name="Picture 28"/>
          <p:cNvPicPr>
            <a:picLocks noChangeAspect="1" noChangeArrowheads="1"/>
          </p:cNvPicPr>
          <p:nvPr/>
        </p:nvPicPr>
        <p:blipFill>
          <a:blip r:embed="rId7"/>
          <a:srcRect/>
          <a:stretch>
            <a:fillRect/>
          </a:stretch>
        </p:blipFill>
        <p:spPr bwMode="auto">
          <a:xfrm>
            <a:off x="1371600" y="5486400"/>
            <a:ext cx="419100" cy="406400"/>
          </a:xfrm>
          <a:prstGeom prst="rect">
            <a:avLst/>
          </a:prstGeom>
          <a:noFill/>
          <a:ln w="9525">
            <a:noFill/>
            <a:miter lim="800000"/>
            <a:headEnd/>
            <a:tailEnd/>
          </a:ln>
        </p:spPr>
      </p:pic>
      <p:pic>
        <p:nvPicPr>
          <p:cNvPr id="252957" name="Picture 29"/>
          <p:cNvPicPr>
            <a:picLocks noChangeAspect="1" noChangeArrowheads="1"/>
          </p:cNvPicPr>
          <p:nvPr/>
        </p:nvPicPr>
        <p:blipFill>
          <a:blip r:embed="rId7"/>
          <a:srcRect/>
          <a:stretch>
            <a:fillRect/>
          </a:stretch>
        </p:blipFill>
        <p:spPr bwMode="auto">
          <a:xfrm>
            <a:off x="1905000" y="4724400"/>
            <a:ext cx="419100" cy="406400"/>
          </a:xfrm>
          <a:prstGeom prst="rect">
            <a:avLst/>
          </a:prstGeom>
          <a:noFill/>
          <a:ln w="9525">
            <a:noFill/>
            <a:miter lim="800000"/>
            <a:headEnd/>
            <a:tailEnd/>
          </a:ln>
        </p:spPr>
      </p:pic>
      <p:pic>
        <p:nvPicPr>
          <p:cNvPr id="252958" name="Picture 30"/>
          <p:cNvPicPr>
            <a:picLocks noChangeAspect="1" noChangeArrowheads="1"/>
          </p:cNvPicPr>
          <p:nvPr/>
        </p:nvPicPr>
        <p:blipFill>
          <a:blip r:embed="rId7"/>
          <a:srcRect/>
          <a:stretch>
            <a:fillRect/>
          </a:stretch>
        </p:blipFill>
        <p:spPr bwMode="auto">
          <a:xfrm>
            <a:off x="685800" y="4572000"/>
            <a:ext cx="419100" cy="406400"/>
          </a:xfrm>
          <a:prstGeom prst="rect">
            <a:avLst/>
          </a:prstGeom>
          <a:noFill/>
          <a:ln w="9525">
            <a:noFill/>
            <a:miter lim="800000"/>
            <a:headEnd/>
            <a:tailEnd/>
          </a:ln>
        </p:spPr>
      </p:pic>
      <p:pic>
        <p:nvPicPr>
          <p:cNvPr id="252959" name="Picture 31"/>
          <p:cNvPicPr>
            <a:picLocks noChangeAspect="1" noChangeArrowheads="1"/>
          </p:cNvPicPr>
          <p:nvPr/>
        </p:nvPicPr>
        <p:blipFill>
          <a:blip r:embed="rId7"/>
          <a:srcRect/>
          <a:stretch>
            <a:fillRect/>
          </a:stretch>
        </p:blipFill>
        <p:spPr bwMode="auto">
          <a:xfrm>
            <a:off x="2133600" y="5638800"/>
            <a:ext cx="419100" cy="406400"/>
          </a:xfrm>
          <a:prstGeom prst="rect">
            <a:avLst/>
          </a:prstGeom>
          <a:noFill/>
          <a:ln w="9525">
            <a:noFill/>
            <a:miter lim="800000"/>
            <a:headEnd/>
            <a:tailEnd/>
          </a:ln>
        </p:spPr>
      </p:pic>
      <p:pic>
        <p:nvPicPr>
          <p:cNvPr id="252960" name="Picture 32"/>
          <p:cNvPicPr>
            <a:picLocks noChangeAspect="1" noChangeArrowheads="1"/>
          </p:cNvPicPr>
          <p:nvPr/>
        </p:nvPicPr>
        <p:blipFill>
          <a:blip r:embed="rId7"/>
          <a:srcRect/>
          <a:stretch>
            <a:fillRect/>
          </a:stretch>
        </p:blipFill>
        <p:spPr bwMode="auto">
          <a:xfrm>
            <a:off x="2209800" y="5105400"/>
            <a:ext cx="419100" cy="406400"/>
          </a:xfrm>
          <a:prstGeom prst="rect">
            <a:avLst/>
          </a:prstGeom>
          <a:noFill/>
          <a:ln w="9525">
            <a:noFill/>
            <a:miter lim="800000"/>
            <a:headEnd/>
            <a:tailEnd/>
          </a:ln>
        </p:spPr>
      </p:pic>
      <p:pic>
        <p:nvPicPr>
          <p:cNvPr id="252961" name="Picture 33"/>
          <p:cNvPicPr>
            <a:picLocks noChangeAspect="1" noChangeArrowheads="1"/>
          </p:cNvPicPr>
          <p:nvPr/>
        </p:nvPicPr>
        <p:blipFill>
          <a:blip r:embed="rId7"/>
          <a:srcRect/>
          <a:stretch>
            <a:fillRect/>
          </a:stretch>
        </p:blipFill>
        <p:spPr bwMode="auto">
          <a:xfrm>
            <a:off x="2438400" y="4648200"/>
            <a:ext cx="419100" cy="406400"/>
          </a:xfrm>
          <a:prstGeom prst="rect">
            <a:avLst/>
          </a:prstGeom>
          <a:noFill/>
          <a:ln w="9525">
            <a:noFill/>
            <a:miter lim="800000"/>
            <a:headEnd/>
            <a:tailEnd/>
          </a:ln>
        </p:spPr>
      </p:pic>
      <p:pic>
        <p:nvPicPr>
          <p:cNvPr id="252962" name="Picture 34"/>
          <p:cNvPicPr>
            <a:picLocks noChangeAspect="1" noChangeArrowheads="1"/>
          </p:cNvPicPr>
          <p:nvPr/>
        </p:nvPicPr>
        <p:blipFill>
          <a:blip r:embed="rId7"/>
          <a:srcRect/>
          <a:stretch>
            <a:fillRect/>
          </a:stretch>
        </p:blipFill>
        <p:spPr bwMode="auto">
          <a:xfrm>
            <a:off x="2514600" y="5410200"/>
            <a:ext cx="419100" cy="406400"/>
          </a:xfrm>
          <a:prstGeom prst="rect">
            <a:avLst/>
          </a:prstGeom>
          <a:noFill/>
          <a:ln w="9525">
            <a:noFill/>
            <a:miter lim="800000"/>
            <a:headEnd/>
            <a:tailEnd/>
          </a:ln>
        </p:spPr>
      </p:pic>
      <p:pic>
        <p:nvPicPr>
          <p:cNvPr id="252963" name="Picture 35"/>
          <p:cNvPicPr>
            <a:picLocks noChangeAspect="1" noChangeArrowheads="1"/>
          </p:cNvPicPr>
          <p:nvPr/>
        </p:nvPicPr>
        <p:blipFill>
          <a:blip r:embed="rId7"/>
          <a:srcRect/>
          <a:stretch>
            <a:fillRect/>
          </a:stretch>
        </p:blipFill>
        <p:spPr bwMode="auto">
          <a:xfrm>
            <a:off x="2819400" y="5638800"/>
            <a:ext cx="419100" cy="406400"/>
          </a:xfrm>
          <a:prstGeom prst="rect">
            <a:avLst/>
          </a:prstGeom>
          <a:noFill/>
          <a:ln w="9525">
            <a:noFill/>
            <a:miter lim="800000"/>
            <a:headEnd/>
            <a:tailEnd/>
          </a:ln>
        </p:spPr>
      </p:pic>
      <p:pic>
        <p:nvPicPr>
          <p:cNvPr id="252964" name="Picture 36"/>
          <p:cNvPicPr>
            <a:picLocks noChangeAspect="1" noChangeArrowheads="1"/>
          </p:cNvPicPr>
          <p:nvPr/>
        </p:nvPicPr>
        <p:blipFill>
          <a:blip r:embed="rId7"/>
          <a:srcRect/>
          <a:stretch>
            <a:fillRect/>
          </a:stretch>
        </p:blipFill>
        <p:spPr bwMode="auto">
          <a:xfrm>
            <a:off x="2971800" y="4648200"/>
            <a:ext cx="419100" cy="406400"/>
          </a:xfrm>
          <a:prstGeom prst="rect">
            <a:avLst/>
          </a:prstGeom>
          <a:noFill/>
          <a:ln w="9525">
            <a:noFill/>
            <a:miter lim="800000"/>
            <a:headEnd/>
            <a:tailEnd/>
          </a:ln>
        </p:spPr>
      </p:pic>
      <p:pic>
        <p:nvPicPr>
          <p:cNvPr id="252965" name="Picture 37"/>
          <p:cNvPicPr>
            <a:picLocks noChangeAspect="1" noChangeArrowheads="1"/>
          </p:cNvPicPr>
          <p:nvPr/>
        </p:nvPicPr>
        <p:blipFill>
          <a:blip r:embed="rId7"/>
          <a:srcRect/>
          <a:stretch>
            <a:fillRect/>
          </a:stretch>
        </p:blipFill>
        <p:spPr bwMode="auto">
          <a:xfrm>
            <a:off x="3505200" y="4800600"/>
            <a:ext cx="419100" cy="406400"/>
          </a:xfrm>
          <a:prstGeom prst="rect">
            <a:avLst/>
          </a:prstGeom>
          <a:noFill/>
          <a:ln w="9525">
            <a:noFill/>
            <a:miter lim="800000"/>
            <a:headEnd/>
            <a:tailEnd/>
          </a:ln>
        </p:spPr>
      </p:pic>
      <p:pic>
        <p:nvPicPr>
          <p:cNvPr id="252966" name="Picture 38"/>
          <p:cNvPicPr>
            <a:picLocks noChangeAspect="1" noChangeArrowheads="1"/>
          </p:cNvPicPr>
          <p:nvPr/>
        </p:nvPicPr>
        <p:blipFill>
          <a:blip r:embed="rId7"/>
          <a:srcRect/>
          <a:stretch>
            <a:fillRect/>
          </a:stretch>
        </p:blipFill>
        <p:spPr bwMode="auto">
          <a:xfrm>
            <a:off x="3581400" y="5257800"/>
            <a:ext cx="419100" cy="406400"/>
          </a:xfrm>
          <a:prstGeom prst="rect">
            <a:avLst/>
          </a:prstGeom>
          <a:noFill/>
          <a:ln w="9525">
            <a:noFill/>
            <a:miter lim="800000"/>
            <a:headEnd/>
            <a:tailEnd/>
          </a:ln>
        </p:spPr>
      </p:pic>
      <p:pic>
        <p:nvPicPr>
          <p:cNvPr id="252967" name="Picture 39"/>
          <p:cNvPicPr>
            <a:picLocks noChangeAspect="1" noChangeArrowheads="1"/>
          </p:cNvPicPr>
          <p:nvPr/>
        </p:nvPicPr>
        <p:blipFill>
          <a:blip r:embed="rId7"/>
          <a:srcRect/>
          <a:stretch>
            <a:fillRect/>
          </a:stretch>
        </p:blipFill>
        <p:spPr bwMode="auto">
          <a:xfrm>
            <a:off x="3276600" y="5486400"/>
            <a:ext cx="419100" cy="406400"/>
          </a:xfrm>
          <a:prstGeom prst="rect">
            <a:avLst/>
          </a:prstGeom>
          <a:noFill/>
          <a:ln w="9525">
            <a:noFill/>
            <a:miter lim="800000"/>
            <a:headEnd/>
            <a:tailEnd/>
          </a:ln>
        </p:spPr>
      </p:pic>
      <p:pic>
        <p:nvPicPr>
          <p:cNvPr id="252968" name="Picture 40"/>
          <p:cNvPicPr>
            <a:picLocks noChangeAspect="1" noChangeArrowheads="1"/>
          </p:cNvPicPr>
          <p:nvPr/>
        </p:nvPicPr>
        <p:blipFill>
          <a:blip r:embed="rId7"/>
          <a:srcRect/>
          <a:stretch>
            <a:fillRect/>
          </a:stretch>
        </p:blipFill>
        <p:spPr bwMode="auto">
          <a:xfrm>
            <a:off x="3581400" y="5715000"/>
            <a:ext cx="419100" cy="406400"/>
          </a:xfrm>
          <a:prstGeom prst="rect">
            <a:avLst/>
          </a:prstGeom>
          <a:noFill/>
          <a:ln w="9525">
            <a:noFill/>
            <a:miter lim="800000"/>
            <a:headEnd/>
            <a:tailEnd/>
          </a:ln>
        </p:spPr>
      </p:pic>
      <p:pic>
        <p:nvPicPr>
          <p:cNvPr id="252969" name="Picture 41"/>
          <p:cNvPicPr>
            <a:picLocks noChangeAspect="1" noChangeArrowheads="1"/>
          </p:cNvPicPr>
          <p:nvPr/>
        </p:nvPicPr>
        <p:blipFill>
          <a:blip r:embed="rId7"/>
          <a:srcRect/>
          <a:stretch>
            <a:fillRect/>
          </a:stretch>
        </p:blipFill>
        <p:spPr bwMode="auto">
          <a:xfrm>
            <a:off x="3124200" y="5029200"/>
            <a:ext cx="419100" cy="406400"/>
          </a:xfrm>
          <a:prstGeom prst="rect">
            <a:avLst/>
          </a:prstGeom>
          <a:noFill/>
          <a:ln w="9525">
            <a:noFill/>
            <a:miter lim="800000"/>
            <a:headEnd/>
            <a:tailEnd/>
          </a:ln>
        </p:spPr>
      </p:pic>
      <p:sp>
        <p:nvSpPr>
          <p:cNvPr id="252970" name="Line 42"/>
          <p:cNvSpPr>
            <a:spLocks noChangeShapeType="1"/>
          </p:cNvSpPr>
          <p:nvPr/>
        </p:nvSpPr>
        <p:spPr bwMode="auto">
          <a:xfrm>
            <a:off x="4191000" y="5410200"/>
            <a:ext cx="1600200" cy="0"/>
          </a:xfrm>
          <a:prstGeom prst="line">
            <a:avLst/>
          </a:prstGeom>
          <a:noFill/>
          <a:ln w="28575">
            <a:solidFill>
              <a:schemeClr val="tx1"/>
            </a:solidFill>
            <a:round/>
            <a:headEnd/>
            <a:tailEnd type="arrow" w="med" len="med"/>
          </a:ln>
        </p:spPr>
        <p:txBody>
          <a:bodyPr wrap="none" anchor="ctr"/>
          <a:lstStyle/>
          <a:p>
            <a:endParaRPr lang="ar-EG"/>
          </a:p>
        </p:txBody>
      </p:sp>
      <p:sp>
        <p:nvSpPr>
          <p:cNvPr id="252971" name="Text Box 43"/>
          <p:cNvSpPr txBox="1">
            <a:spLocks noChangeArrowheads="1"/>
          </p:cNvSpPr>
          <p:nvPr/>
        </p:nvSpPr>
        <p:spPr bwMode="auto">
          <a:xfrm>
            <a:off x="4419600" y="5029200"/>
            <a:ext cx="1062038" cy="304800"/>
          </a:xfrm>
          <a:prstGeom prst="rect">
            <a:avLst/>
          </a:prstGeom>
          <a:noFill/>
          <a:ln w="9525">
            <a:noFill/>
            <a:miter lim="800000"/>
            <a:headEnd/>
            <a:tailEnd/>
          </a:ln>
        </p:spPr>
        <p:txBody>
          <a:bodyPr wrap="none">
            <a:spAutoFit/>
          </a:bodyPr>
          <a:lstStyle/>
          <a:p>
            <a:r>
              <a:rPr lang="en-US" sz="1400">
                <a:latin typeface="Helvetica" charset="0"/>
              </a:rPr>
              <a:t>Harvest Ab</a:t>
            </a:r>
          </a:p>
        </p:txBody>
      </p:sp>
      <p:sp>
        <p:nvSpPr>
          <p:cNvPr id="252972" name="Text Box 44"/>
          <p:cNvSpPr txBox="1">
            <a:spLocks noChangeArrowheads="1"/>
          </p:cNvSpPr>
          <p:nvPr/>
        </p:nvSpPr>
        <p:spPr bwMode="auto">
          <a:xfrm>
            <a:off x="5867400" y="5221288"/>
            <a:ext cx="2457450" cy="366712"/>
          </a:xfrm>
          <a:prstGeom prst="rect">
            <a:avLst/>
          </a:prstGeom>
          <a:noFill/>
          <a:ln w="9525">
            <a:noFill/>
            <a:miter lim="800000"/>
            <a:headEnd/>
            <a:tailEnd/>
          </a:ln>
        </p:spPr>
        <p:txBody>
          <a:bodyPr wrap="none">
            <a:spAutoFit/>
          </a:bodyPr>
          <a:lstStyle/>
          <a:p>
            <a:r>
              <a:rPr lang="en-US" sz="1800">
                <a:latin typeface="Helvetica" charset="0"/>
              </a:rPr>
              <a:t>Monoclonal antibodies</a:t>
            </a:r>
          </a:p>
        </p:txBody>
      </p:sp>
      <p:pic>
        <p:nvPicPr>
          <p:cNvPr id="252973" name="Picture 45"/>
          <p:cNvPicPr>
            <a:picLocks noChangeAspect="1" noChangeArrowheads="1"/>
          </p:cNvPicPr>
          <p:nvPr/>
        </p:nvPicPr>
        <p:blipFill>
          <a:blip r:embed="rId7"/>
          <a:srcRect/>
          <a:stretch>
            <a:fillRect/>
          </a:stretch>
        </p:blipFill>
        <p:spPr bwMode="auto">
          <a:xfrm>
            <a:off x="1752600" y="5257800"/>
            <a:ext cx="419100" cy="406400"/>
          </a:xfrm>
          <a:prstGeom prst="rect">
            <a:avLst/>
          </a:prstGeom>
          <a:noFill/>
          <a:ln w="9525">
            <a:noFill/>
            <a:miter lim="800000"/>
            <a:headEnd/>
            <a:tailEnd/>
          </a:ln>
        </p:spPr>
      </p:pic>
      <p:pic>
        <p:nvPicPr>
          <p:cNvPr id="252974" name="Picture 46"/>
          <p:cNvPicPr>
            <a:picLocks noChangeAspect="1" noChangeArrowheads="1"/>
          </p:cNvPicPr>
          <p:nvPr/>
        </p:nvPicPr>
        <p:blipFill>
          <a:blip r:embed="rId8"/>
          <a:srcRect/>
          <a:stretch>
            <a:fillRect/>
          </a:stretch>
        </p:blipFill>
        <p:spPr bwMode="auto">
          <a:xfrm>
            <a:off x="5867400" y="4876800"/>
            <a:ext cx="520700" cy="419100"/>
          </a:xfrm>
          <a:prstGeom prst="rect">
            <a:avLst/>
          </a:prstGeom>
          <a:noFill/>
          <a:ln w="9525">
            <a:noFill/>
            <a:miter lim="800000"/>
            <a:headEnd/>
            <a:tailEnd/>
          </a:ln>
        </p:spPr>
      </p:pic>
      <p:pic>
        <p:nvPicPr>
          <p:cNvPr id="252975" name="Picture 47"/>
          <p:cNvPicPr>
            <a:picLocks noChangeAspect="1" noChangeArrowheads="1"/>
          </p:cNvPicPr>
          <p:nvPr/>
        </p:nvPicPr>
        <p:blipFill>
          <a:blip r:embed="rId8"/>
          <a:srcRect/>
          <a:stretch>
            <a:fillRect/>
          </a:stretch>
        </p:blipFill>
        <p:spPr bwMode="auto">
          <a:xfrm>
            <a:off x="6324600" y="4800600"/>
            <a:ext cx="520700" cy="419100"/>
          </a:xfrm>
          <a:prstGeom prst="rect">
            <a:avLst/>
          </a:prstGeom>
          <a:noFill/>
          <a:ln w="9525">
            <a:noFill/>
            <a:miter lim="800000"/>
            <a:headEnd/>
            <a:tailEnd/>
          </a:ln>
        </p:spPr>
      </p:pic>
      <p:pic>
        <p:nvPicPr>
          <p:cNvPr id="252976" name="Picture 48"/>
          <p:cNvPicPr>
            <a:picLocks noChangeAspect="1" noChangeArrowheads="1"/>
          </p:cNvPicPr>
          <p:nvPr/>
        </p:nvPicPr>
        <p:blipFill>
          <a:blip r:embed="rId8"/>
          <a:srcRect/>
          <a:stretch>
            <a:fillRect/>
          </a:stretch>
        </p:blipFill>
        <p:spPr bwMode="auto">
          <a:xfrm>
            <a:off x="6705600" y="4876800"/>
            <a:ext cx="520700" cy="419100"/>
          </a:xfrm>
          <a:prstGeom prst="rect">
            <a:avLst/>
          </a:prstGeom>
          <a:noFill/>
          <a:ln w="9525">
            <a:noFill/>
            <a:miter lim="800000"/>
            <a:headEnd/>
            <a:tailEnd/>
          </a:ln>
        </p:spPr>
      </p:pic>
      <p:pic>
        <p:nvPicPr>
          <p:cNvPr id="252977" name="Picture 49"/>
          <p:cNvPicPr>
            <a:picLocks noChangeAspect="1" noChangeArrowheads="1"/>
          </p:cNvPicPr>
          <p:nvPr/>
        </p:nvPicPr>
        <p:blipFill>
          <a:blip r:embed="rId8"/>
          <a:srcRect/>
          <a:stretch>
            <a:fillRect/>
          </a:stretch>
        </p:blipFill>
        <p:spPr bwMode="auto">
          <a:xfrm>
            <a:off x="7086600" y="4724400"/>
            <a:ext cx="520700" cy="419100"/>
          </a:xfrm>
          <a:prstGeom prst="rect">
            <a:avLst/>
          </a:prstGeom>
          <a:noFill/>
          <a:ln w="9525">
            <a:noFill/>
            <a:miter lim="800000"/>
            <a:headEnd/>
            <a:tailEnd/>
          </a:ln>
        </p:spPr>
      </p:pic>
      <p:pic>
        <p:nvPicPr>
          <p:cNvPr id="252978" name="Picture 50"/>
          <p:cNvPicPr>
            <a:picLocks noChangeAspect="1" noChangeArrowheads="1"/>
          </p:cNvPicPr>
          <p:nvPr/>
        </p:nvPicPr>
        <p:blipFill>
          <a:blip r:embed="rId8"/>
          <a:srcRect/>
          <a:stretch>
            <a:fillRect/>
          </a:stretch>
        </p:blipFill>
        <p:spPr bwMode="auto">
          <a:xfrm>
            <a:off x="7543800" y="4876800"/>
            <a:ext cx="520700" cy="419100"/>
          </a:xfrm>
          <a:prstGeom prst="rect">
            <a:avLst/>
          </a:prstGeom>
          <a:noFill/>
          <a:ln w="9525">
            <a:noFill/>
            <a:miter lim="800000"/>
            <a:headEnd/>
            <a:tailEnd/>
          </a:ln>
        </p:spPr>
      </p:pic>
      <p:pic>
        <p:nvPicPr>
          <p:cNvPr id="252979" name="Picture 51"/>
          <p:cNvPicPr>
            <a:picLocks noChangeAspect="1" noChangeArrowheads="1"/>
          </p:cNvPicPr>
          <p:nvPr/>
        </p:nvPicPr>
        <p:blipFill>
          <a:blip r:embed="rId8"/>
          <a:srcRect/>
          <a:stretch>
            <a:fillRect/>
          </a:stretch>
        </p:blipFill>
        <p:spPr bwMode="auto">
          <a:xfrm>
            <a:off x="8077200" y="4800600"/>
            <a:ext cx="520700" cy="419100"/>
          </a:xfrm>
          <a:prstGeom prst="rect">
            <a:avLst/>
          </a:prstGeom>
          <a:noFill/>
          <a:ln w="9525">
            <a:noFill/>
            <a:miter lim="800000"/>
            <a:headEnd/>
            <a:tailEnd/>
          </a:ln>
        </p:spPr>
      </p:pic>
      <p:pic>
        <p:nvPicPr>
          <p:cNvPr id="252980" name="Picture 52"/>
          <p:cNvPicPr>
            <a:picLocks noChangeAspect="1" noChangeArrowheads="1"/>
          </p:cNvPicPr>
          <p:nvPr/>
        </p:nvPicPr>
        <p:blipFill>
          <a:blip r:embed="rId8"/>
          <a:srcRect/>
          <a:stretch>
            <a:fillRect/>
          </a:stretch>
        </p:blipFill>
        <p:spPr bwMode="auto">
          <a:xfrm>
            <a:off x="5867400" y="5638800"/>
            <a:ext cx="520700" cy="419100"/>
          </a:xfrm>
          <a:prstGeom prst="rect">
            <a:avLst/>
          </a:prstGeom>
          <a:noFill/>
          <a:ln w="9525">
            <a:noFill/>
            <a:miter lim="800000"/>
            <a:headEnd/>
            <a:tailEnd/>
          </a:ln>
        </p:spPr>
      </p:pic>
      <p:pic>
        <p:nvPicPr>
          <p:cNvPr id="252981" name="Picture 53"/>
          <p:cNvPicPr>
            <a:picLocks noChangeAspect="1" noChangeArrowheads="1"/>
          </p:cNvPicPr>
          <p:nvPr/>
        </p:nvPicPr>
        <p:blipFill>
          <a:blip r:embed="rId8"/>
          <a:srcRect/>
          <a:stretch>
            <a:fillRect/>
          </a:stretch>
        </p:blipFill>
        <p:spPr bwMode="auto">
          <a:xfrm>
            <a:off x="6324600" y="5486400"/>
            <a:ext cx="520700" cy="419100"/>
          </a:xfrm>
          <a:prstGeom prst="rect">
            <a:avLst/>
          </a:prstGeom>
          <a:noFill/>
          <a:ln w="9525">
            <a:noFill/>
            <a:miter lim="800000"/>
            <a:headEnd/>
            <a:tailEnd/>
          </a:ln>
        </p:spPr>
      </p:pic>
      <p:pic>
        <p:nvPicPr>
          <p:cNvPr id="252982" name="Picture 54"/>
          <p:cNvPicPr>
            <a:picLocks noChangeAspect="1" noChangeArrowheads="1"/>
          </p:cNvPicPr>
          <p:nvPr/>
        </p:nvPicPr>
        <p:blipFill>
          <a:blip r:embed="rId8"/>
          <a:srcRect/>
          <a:stretch>
            <a:fillRect/>
          </a:stretch>
        </p:blipFill>
        <p:spPr bwMode="auto">
          <a:xfrm>
            <a:off x="6629400" y="5715000"/>
            <a:ext cx="520700" cy="419100"/>
          </a:xfrm>
          <a:prstGeom prst="rect">
            <a:avLst/>
          </a:prstGeom>
          <a:noFill/>
          <a:ln w="9525">
            <a:noFill/>
            <a:miter lim="800000"/>
            <a:headEnd/>
            <a:tailEnd/>
          </a:ln>
        </p:spPr>
      </p:pic>
      <p:pic>
        <p:nvPicPr>
          <p:cNvPr id="252983" name="Picture 55"/>
          <p:cNvPicPr>
            <a:picLocks noChangeAspect="1" noChangeArrowheads="1"/>
          </p:cNvPicPr>
          <p:nvPr/>
        </p:nvPicPr>
        <p:blipFill>
          <a:blip r:embed="rId8"/>
          <a:srcRect/>
          <a:stretch>
            <a:fillRect/>
          </a:stretch>
        </p:blipFill>
        <p:spPr bwMode="auto">
          <a:xfrm>
            <a:off x="7086600" y="5562600"/>
            <a:ext cx="520700" cy="419100"/>
          </a:xfrm>
          <a:prstGeom prst="rect">
            <a:avLst/>
          </a:prstGeom>
          <a:noFill/>
          <a:ln w="9525">
            <a:noFill/>
            <a:miter lim="800000"/>
            <a:headEnd/>
            <a:tailEnd/>
          </a:ln>
        </p:spPr>
      </p:pic>
      <p:pic>
        <p:nvPicPr>
          <p:cNvPr id="252984" name="Picture 56"/>
          <p:cNvPicPr>
            <a:picLocks noChangeAspect="1" noChangeArrowheads="1"/>
          </p:cNvPicPr>
          <p:nvPr/>
        </p:nvPicPr>
        <p:blipFill>
          <a:blip r:embed="rId8"/>
          <a:srcRect/>
          <a:stretch>
            <a:fillRect/>
          </a:stretch>
        </p:blipFill>
        <p:spPr bwMode="auto">
          <a:xfrm>
            <a:off x="7467600" y="5867400"/>
            <a:ext cx="520700" cy="419100"/>
          </a:xfrm>
          <a:prstGeom prst="rect">
            <a:avLst/>
          </a:prstGeom>
          <a:noFill/>
          <a:ln w="9525">
            <a:noFill/>
            <a:miter lim="800000"/>
            <a:headEnd/>
            <a:tailEnd/>
          </a:ln>
        </p:spPr>
      </p:pic>
      <p:pic>
        <p:nvPicPr>
          <p:cNvPr id="252985" name="Picture 57"/>
          <p:cNvPicPr>
            <a:picLocks noChangeAspect="1" noChangeArrowheads="1"/>
          </p:cNvPicPr>
          <p:nvPr/>
        </p:nvPicPr>
        <p:blipFill>
          <a:blip r:embed="rId8"/>
          <a:srcRect/>
          <a:stretch>
            <a:fillRect/>
          </a:stretch>
        </p:blipFill>
        <p:spPr bwMode="auto">
          <a:xfrm>
            <a:off x="7848600" y="5562600"/>
            <a:ext cx="520700" cy="419100"/>
          </a:xfrm>
          <a:prstGeom prst="rect">
            <a:avLst/>
          </a:prstGeom>
          <a:noFill/>
          <a:ln w="9525">
            <a:noFill/>
            <a:miter lim="800000"/>
            <a:headEnd/>
            <a:tailEnd/>
          </a:ln>
        </p:spPr>
      </p:pic>
      <p:pic>
        <p:nvPicPr>
          <p:cNvPr id="252986" name="Picture 58"/>
          <p:cNvPicPr>
            <a:picLocks noChangeAspect="1" noChangeArrowheads="1"/>
          </p:cNvPicPr>
          <p:nvPr/>
        </p:nvPicPr>
        <p:blipFill>
          <a:blip r:embed="rId8"/>
          <a:srcRect/>
          <a:stretch>
            <a:fillRect/>
          </a:stretch>
        </p:blipFill>
        <p:spPr bwMode="auto">
          <a:xfrm>
            <a:off x="8382000" y="5334000"/>
            <a:ext cx="520700" cy="419100"/>
          </a:xfrm>
          <a:prstGeom prst="rect">
            <a:avLst/>
          </a:prstGeom>
          <a:noFill/>
          <a:ln w="9525">
            <a:noFill/>
            <a:miter lim="800000"/>
            <a:headEnd/>
            <a:tailEnd/>
          </a:ln>
        </p:spPr>
      </p:pic>
      <p:pic>
        <p:nvPicPr>
          <p:cNvPr id="252987" name="Picture 59"/>
          <p:cNvPicPr>
            <a:picLocks noChangeAspect="1" noChangeArrowheads="1"/>
          </p:cNvPicPr>
          <p:nvPr/>
        </p:nvPicPr>
        <p:blipFill>
          <a:blip r:embed="rId8"/>
          <a:srcRect/>
          <a:stretch>
            <a:fillRect/>
          </a:stretch>
        </p:blipFill>
        <p:spPr bwMode="auto">
          <a:xfrm>
            <a:off x="6019800" y="4419600"/>
            <a:ext cx="520700" cy="419100"/>
          </a:xfrm>
          <a:prstGeom prst="rect">
            <a:avLst/>
          </a:prstGeom>
          <a:noFill/>
          <a:ln w="9525">
            <a:noFill/>
            <a:miter lim="800000"/>
            <a:headEnd/>
            <a:tailEnd/>
          </a:ln>
        </p:spPr>
      </p:pic>
      <p:pic>
        <p:nvPicPr>
          <p:cNvPr id="252988" name="Picture 60"/>
          <p:cNvPicPr>
            <a:picLocks noChangeAspect="1" noChangeArrowheads="1"/>
          </p:cNvPicPr>
          <p:nvPr/>
        </p:nvPicPr>
        <p:blipFill>
          <a:blip r:embed="rId8"/>
          <a:srcRect/>
          <a:stretch>
            <a:fillRect/>
          </a:stretch>
        </p:blipFill>
        <p:spPr bwMode="auto">
          <a:xfrm>
            <a:off x="6629400" y="4343400"/>
            <a:ext cx="520700" cy="419100"/>
          </a:xfrm>
          <a:prstGeom prst="rect">
            <a:avLst/>
          </a:prstGeom>
          <a:noFill/>
          <a:ln w="9525">
            <a:noFill/>
            <a:miter lim="800000"/>
            <a:headEnd/>
            <a:tailEnd/>
          </a:ln>
        </p:spPr>
      </p:pic>
      <p:pic>
        <p:nvPicPr>
          <p:cNvPr id="252989" name="Picture 61"/>
          <p:cNvPicPr>
            <a:picLocks noChangeAspect="1" noChangeArrowheads="1"/>
          </p:cNvPicPr>
          <p:nvPr/>
        </p:nvPicPr>
        <p:blipFill>
          <a:blip r:embed="rId8"/>
          <a:srcRect/>
          <a:stretch>
            <a:fillRect/>
          </a:stretch>
        </p:blipFill>
        <p:spPr bwMode="auto">
          <a:xfrm>
            <a:off x="7543800" y="4495800"/>
            <a:ext cx="520700" cy="419100"/>
          </a:xfrm>
          <a:prstGeom prst="rect">
            <a:avLst/>
          </a:prstGeom>
          <a:noFill/>
          <a:ln w="9525">
            <a:noFill/>
            <a:miter lim="800000"/>
            <a:headEnd/>
            <a:tailEnd/>
          </a:ln>
        </p:spPr>
      </p:pic>
      <p:pic>
        <p:nvPicPr>
          <p:cNvPr id="252990" name="Picture 62"/>
          <p:cNvPicPr>
            <a:picLocks noChangeAspect="1" noChangeArrowheads="1"/>
          </p:cNvPicPr>
          <p:nvPr/>
        </p:nvPicPr>
        <p:blipFill>
          <a:blip r:embed="rId8"/>
          <a:srcRect/>
          <a:stretch>
            <a:fillRect/>
          </a:stretch>
        </p:blipFill>
        <p:spPr bwMode="auto">
          <a:xfrm>
            <a:off x="7010400" y="6019800"/>
            <a:ext cx="520700" cy="419100"/>
          </a:xfrm>
          <a:prstGeom prst="rect">
            <a:avLst/>
          </a:prstGeom>
          <a:noFill/>
          <a:ln w="9525">
            <a:noFill/>
            <a:miter lim="800000"/>
            <a:headEnd/>
            <a:tailEnd/>
          </a:ln>
        </p:spPr>
      </p:pic>
      <p:pic>
        <p:nvPicPr>
          <p:cNvPr id="252991" name="Picture 63"/>
          <p:cNvPicPr>
            <a:picLocks noChangeAspect="1" noChangeArrowheads="1"/>
          </p:cNvPicPr>
          <p:nvPr/>
        </p:nvPicPr>
        <p:blipFill>
          <a:blip r:embed="rId8"/>
          <a:srcRect/>
          <a:stretch>
            <a:fillRect/>
          </a:stretch>
        </p:blipFill>
        <p:spPr bwMode="auto">
          <a:xfrm>
            <a:off x="6248400" y="5943600"/>
            <a:ext cx="520700" cy="419100"/>
          </a:xfrm>
          <a:prstGeom prst="rect">
            <a:avLst/>
          </a:prstGeom>
          <a:noFill/>
          <a:ln w="9525">
            <a:noFill/>
            <a:miter lim="800000"/>
            <a:headEnd/>
            <a:tailEnd/>
          </a:ln>
        </p:spPr>
      </p:pic>
      <p:pic>
        <p:nvPicPr>
          <p:cNvPr id="252992" name="Picture 64"/>
          <p:cNvPicPr>
            <a:picLocks noChangeAspect="1" noChangeArrowheads="1"/>
          </p:cNvPicPr>
          <p:nvPr/>
        </p:nvPicPr>
        <p:blipFill>
          <a:blip r:embed="rId8"/>
          <a:srcRect/>
          <a:stretch>
            <a:fillRect/>
          </a:stretch>
        </p:blipFill>
        <p:spPr bwMode="auto">
          <a:xfrm>
            <a:off x="8153400" y="5791200"/>
            <a:ext cx="520700" cy="419100"/>
          </a:xfrm>
          <a:prstGeom prst="rect">
            <a:avLst/>
          </a:prstGeom>
          <a:noFill/>
          <a:ln w="9525">
            <a:noFill/>
            <a:miter lim="800000"/>
            <a:headEnd/>
            <a:tailEnd/>
          </a:ln>
        </p:spPr>
      </p:pic>
      <p:pic>
        <p:nvPicPr>
          <p:cNvPr id="252993" name="Picture 65"/>
          <p:cNvPicPr>
            <a:picLocks noChangeAspect="1" noChangeArrowheads="1"/>
          </p:cNvPicPr>
          <p:nvPr/>
        </p:nvPicPr>
        <p:blipFill>
          <a:blip r:embed="rId8"/>
          <a:srcRect/>
          <a:stretch>
            <a:fillRect/>
          </a:stretch>
        </p:blipFill>
        <p:spPr bwMode="auto">
          <a:xfrm>
            <a:off x="7010400" y="4267200"/>
            <a:ext cx="520700" cy="419100"/>
          </a:xfrm>
          <a:prstGeom prst="rect">
            <a:avLst/>
          </a:prstGeom>
          <a:noFill/>
          <a:ln w="9525">
            <a:noFill/>
            <a:miter lim="800000"/>
            <a:headEnd/>
            <a:tailEnd/>
          </a:ln>
        </p:spPr>
      </p:pic>
      <p:pic>
        <p:nvPicPr>
          <p:cNvPr id="252994" name="Picture 66"/>
          <p:cNvPicPr>
            <a:picLocks noChangeAspect="1" noChangeArrowheads="1"/>
          </p:cNvPicPr>
          <p:nvPr/>
        </p:nvPicPr>
        <p:blipFill>
          <a:blip r:embed="rId8"/>
          <a:srcRect/>
          <a:stretch>
            <a:fillRect/>
          </a:stretch>
        </p:blipFill>
        <p:spPr bwMode="auto">
          <a:xfrm>
            <a:off x="8077200" y="4267200"/>
            <a:ext cx="520700" cy="419100"/>
          </a:xfrm>
          <a:prstGeom prst="rect">
            <a:avLst/>
          </a:prstGeom>
          <a:noFill/>
          <a:ln w="9525">
            <a:noFill/>
            <a:miter lim="800000"/>
            <a:headEnd/>
            <a:tailEnd/>
          </a:ln>
        </p:spPr>
      </p:pic>
      <p:pic>
        <p:nvPicPr>
          <p:cNvPr id="252995" name="Picture 67"/>
          <p:cNvPicPr>
            <a:picLocks noChangeAspect="1" noChangeArrowheads="1"/>
          </p:cNvPicPr>
          <p:nvPr/>
        </p:nvPicPr>
        <p:blipFill>
          <a:blip r:embed="rId8"/>
          <a:srcRect/>
          <a:stretch>
            <a:fillRect/>
          </a:stretch>
        </p:blipFill>
        <p:spPr bwMode="auto">
          <a:xfrm>
            <a:off x="8623300" y="4800600"/>
            <a:ext cx="520700" cy="419100"/>
          </a:xfrm>
          <a:prstGeom prst="rect">
            <a:avLst/>
          </a:prstGeom>
          <a:noFill/>
          <a:ln w="9525">
            <a:noFill/>
            <a:miter lim="800000"/>
            <a:headEnd/>
            <a:tailEnd/>
          </a:ln>
        </p:spPr>
      </p:pic>
      <p:pic>
        <p:nvPicPr>
          <p:cNvPr id="37956" name="Picture 68"/>
          <p:cNvPicPr>
            <a:picLocks noChangeAspect="1" noChangeArrowheads="1"/>
          </p:cNvPicPr>
          <p:nvPr/>
        </p:nvPicPr>
        <p:blipFill>
          <a:blip r:embed="rId8"/>
          <a:srcRect/>
          <a:stretch>
            <a:fillRect/>
          </a:stretch>
        </p:blipFill>
        <p:spPr bwMode="auto">
          <a:xfrm>
            <a:off x="4800600" y="1981200"/>
            <a:ext cx="520700" cy="419100"/>
          </a:xfrm>
          <a:prstGeom prst="rect">
            <a:avLst/>
          </a:prstGeom>
          <a:noFill/>
          <a:ln w="9525">
            <a:noFill/>
            <a:miter lim="800000"/>
            <a:headEnd/>
            <a:tailEnd/>
          </a:ln>
        </p:spPr>
      </p:pic>
      <p:pic>
        <p:nvPicPr>
          <p:cNvPr id="37957" name="Picture 69"/>
          <p:cNvPicPr>
            <a:picLocks noChangeAspect="1" noChangeArrowheads="1"/>
          </p:cNvPicPr>
          <p:nvPr/>
        </p:nvPicPr>
        <p:blipFill>
          <a:blip r:embed="rId8"/>
          <a:srcRect/>
          <a:stretch>
            <a:fillRect/>
          </a:stretch>
        </p:blipFill>
        <p:spPr bwMode="auto">
          <a:xfrm>
            <a:off x="6934200" y="914400"/>
            <a:ext cx="520700" cy="419100"/>
          </a:xfrm>
          <a:prstGeom prst="rect">
            <a:avLst/>
          </a:prstGeom>
          <a:noFill/>
          <a:ln w="9525">
            <a:noFill/>
            <a:miter lim="800000"/>
            <a:headEnd/>
            <a:tailEnd/>
          </a:ln>
        </p:spPr>
      </p:pic>
      <p:pic>
        <p:nvPicPr>
          <p:cNvPr id="37958" name="Picture 70"/>
          <p:cNvPicPr>
            <a:picLocks noChangeAspect="1" noChangeArrowheads="1"/>
          </p:cNvPicPr>
          <p:nvPr/>
        </p:nvPicPr>
        <p:blipFill>
          <a:blip r:embed="rId8"/>
          <a:srcRect/>
          <a:stretch>
            <a:fillRect/>
          </a:stretch>
        </p:blipFill>
        <p:spPr bwMode="auto">
          <a:xfrm>
            <a:off x="5334000" y="381000"/>
            <a:ext cx="520700" cy="419100"/>
          </a:xfrm>
          <a:prstGeom prst="rect">
            <a:avLst/>
          </a:prstGeom>
          <a:noFill/>
          <a:ln w="9525">
            <a:noFill/>
            <a:miter lim="800000"/>
            <a:headEnd/>
            <a:tailEnd/>
          </a:ln>
        </p:spPr>
      </p:pic>
      <p:pic>
        <p:nvPicPr>
          <p:cNvPr id="37959" name="Picture 71"/>
          <p:cNvPicPr>
            <a:picLocks noChangeAspect="1" noChangeArrowheads="1"/>
          </p:cNvPicPr>
          <p:nvPr/>
        </p:nvPicPr>
        <p:blipFill>
          <a:blip r:embed="rId8"/>
          <a:srcRect/>
          <a:stretch>
            <a:fillRect/>
          </a:stretch>
        </p:blipFill>
        <p:spPr bwMode="auto">
          <a:xfrm>
            <a:off x="7772400" y="1981200"/>
            <a:ext cx="520700" cy="419100"/>
          </a:xfrm>
          <a:prstGeom prst="rect">
            <a:avLst/>
          </a:prstGeom>
          <a:noFill/>
          <a:ln w="9525">
            <a:noFill/>
            <a:miter lim="800000"/>
            <a:headEnd/>
            <a:tailEnd/>
          </a:ln>
        </p:spPr>
      </p:pic>
      <p:pic>
        <p:nvPicPr>
          <p:cNvPr id="37960" name="Picture 72"/>
          <p:cNvPicPr>
            <a:picLocks noChangeAspect="1" noChangeArrowheads="1"/>
          </p:cNvPicPr>
          <p:nvPr/>
        </p:nvPicPr>
        <p:blipFill>
          <a:blip r:embed="rId9"/>
          <a:srcRect/>
          <a:stretch>
            <a:fillRect/>
          </a:stretch>
        </p:blipFill>
        <p:spPr bwMode="auto">
          <a:xfrm>
            <a:off x="5257800" y="2286000"/>
            <a:ext cx="520700" cy="419100"/>
          </a:xfrm>
          <a:prstGeom prst="rect">
            <a:avLst/>
          </a:prstGeom>
          <a:noFill/>
          <a:ln w="9525">
            <a:noFill/>
            <a:miter lim="800000"/>
            <a:headEnd/>
            <a:tailEnd/>
          </a:ln>
        </p:spPr>
      </p:pic>
      <p:pic>
        <p:nvPicPr>
          <p:cNvPr id="37961" name="Picture 73"/>
          <p:cNvPicPr>
            <a:picLocks noChangeAspect="1" noChangeArrowheads="1"/>
          </p:cNvPicPr>
          <p:nvPr/>
        </p:nvPicPr>
        <p:blipFill>
          <a:blip r:embed="rId9"/>
          <a:srcRect/>
          <a:stretch>
            <a:fillRect/>
          </a:stretch>
        </p:blipFill>
        <p:spPr bwMode="auto">
          <a:xfrm>
            <a:off x="7086600" y="1905000"/>
            <a:ext cx="520700" cy="419100"/>
          </a:xfrm>
          <a:prstGeom prst="rect">
            <a:avLst/>
          </a:prstGeom>
          <a:noFill/>
          <a:ln w="9525">
            <a:noFill/>
            <a:miter lim="800000"/>
            <a:headEnd/>
            <a:tailEnd/>
          </a:ln>
        </p:spPr>
      </p:pic>
      <p:pic>
        <p:nvPicPr>
          <p:cNvPr id="37962" name="Picture 74"/>
          <p:cNvPicPr>
            <a:picLocks noChangeAspect="1" noChangeArrowheads="1"/>
          </p:cNvPicPr>
          <p:nvPr/>
        </p:nvPicPr>
        <p:blipFill>
          <a:blip r:embed="rId9"/>
          <a:srcRect/>
          <a:stretch>
            <a:fillRect/>
          </a:stretch>
        </p:blipFill>
        <p:spPr bwMode="auto">
          <a:xfrm>
            <a:off x="4724400" y="838200"/>
            <a:ext cx="520700" cy="419100"/>
          </a:xfrm>
          <a:prstGeom prst="rect">
            <a:avLst/>
          </a:prstGeom>
          <a:noFill/>
          <a:ln w="9525">
            <a:noFill/>
            <a:miter lim="800000"/>
            <a:headEnd/>
            <a:tailEnd/>
          </a:ln>
        </p:spPr>
      </p:pic>
      <p:pic>
        <p:nvPicPr>
          <p:cNvPr id="37963" name="Picture 75"/>
          <p:cNvPicPr>
            <a:picLocks noChangeAspect="1" noChangeArrowheads="1"/>
          </p:cNvPicPr>
          <p:nvPr/>
        </p:nvPicPr>
        <p:blipFill>
          <a:blip r:embed="rId9"/>
          <a:srcRect/>
          <a:stretch>
            <a:fillRect/>
          </a:stretch>
        </p:blipFill>
        <p:spPr bwMode="auto">
          <a:xfrm>
            <a:off x="7848600" y="685800"/>
            <a:ext cx="520700" cy="419100"/>
          </a:xfrm>
          <a:prstGeom prst="rect">
            <a:avLst/>
          </a:prstGeom>
          <a:noFill/>
          <a:ln w="9525">
            <a:noFill/>
            <a:miter lim="800000"/>
            <a:headEnd/>
            <a:tailEnd/>
          </a:ln>
        </p:spPr>
      </p:pic>
      <p:pic>
        <p:nvPicPr>
          <p:cNvPr id="37964" name="Picture 76"/>
          <p:cNvPicPr>
            <a:picLocks noChangeAspect="1" noChangeArrowheads="1"/>
          </p:cNvPicPr>
          <p:nvPr/>
        </p:nvPicPr>
        <p:blipFill>
          <a:blip r:embed="rId9"/>
          <a:srcRect/>
          <a:stretch>
            <a:fillRect/>
          </a:stretch>
        </p:blipFill>
        <p:spPr bwMode="auto">
          <a:xfrm>
            <a:off x="6324600" y="2286000"/>
            <a:ext cx="520700" cy="419100"/>
          </a:xfrm>
          <a:prstGeom prst="rect">
            <a:avLst/>
          </a:prstGeom>
          <a:noFill/>
          <a:ln w="9525">
            <a:noFill/>
            <a:miter lim="800000"/>
            <a:headEnd/>
            <a:tailEnd/>
          </a:ln>
        </p:spPr>
      </p:pic>
      <p:pic>
        <p:nvPicPr>
          <p:cNvPr id="37965" name="Picture 77"/>
          <p:cNvPicPr>
            <a:picLocks noChangeAspect="1" noChangeArrowheads="1"/>
          </p:cNvPicPr>
          <p:nvPr/>
        </p:nvPicPr>
        <p:blipFill>
          <a:blip r:embed="rId9"/>
          <a:srcRect/>
          <a:stretch>
            <a:fillRect/>
          </a:stretch>
        </p:blipFill>
        <p:spPr bwMode="auto">
          <a:xfrm>
            <a:off x="6096000" y="685800"/>
            <a:ext cx="520700" cy="419100"/>
          </a:xfrm>
          <a:prstGeom prst="rect">
            <a:avLst/>
          </a:prstGeom>
          <a:noFill/>
          <a:ln w="9525">
            <a:noFill/>
            <a:miter lim="800000"/>
            <a:headEnd/>
            <a:tailEnd/>
          </a:ln>
        </p:spPr>
      </p:pic>
      <p:pic>
        <p:nvPicPr>
          <p:cNvPr id="37966" name="Picture 78"/>
          <p:cNvPicPr>
            <a:picLocks noChangeAspect="1" noChangeArrowheads="1"/>
          </p:cNvPicPr>
          <p:nvPr/>
        </p:nvPicPr>
        <p:blipFill>
          <a:blip r:embed="rId10"/>
          <a:srcRect/>
          <a:stretch>
            <a:fillRect/>
          </a:stretch>
        </p:blipFill>
        <p:spPr bwMode="auto">
          <a:xfrm>
            <a:off x="5638800" y="1981200"/>
            <a:ext cx="520700" cy="419100"/>
          </a:xfrm>
          <a:prstGeom prst="rect">
            <a:avLst/>
          </a:prstGeom>
          <a:noFill/>
          <a:ln w="9525">
            <a:noFill/>
            <a:miter lim="800000"/>
            <a:headEnd/>
            <a:tailEnd/>
          </a:ln>
        </p:spPr>
      </p:pic>
      <p:pic>
        <p:nvPicPr>
          <p:cNvPr id="37967" name="Picture 79"/>
          <p:cNvPicPr>
            <a:picLocks noChangeAspect="1" noChangeArrowheads="1"/>
          </p:cNvPicPr>
          <p:nvPr/>
        </p:nvPicPr>
        <p:blipFill>
          <a:blip r:embed="rId10"/>
          <a:srcRect/>
          <a:stretch>
            <a:fillRect/>
          </a:stretch>
        </p:blipFill>
        <p:spPr bwMode="auto">
          <a:xfrm>
            <a:off x="5181600" y="762000"/>
            <a:ext cx="520700" cy="419100"/>
          </a:xfrm>
          <a:prstGeom prst="rect">
            <a:avLst/>
          </a:prstGeom>
          <a:noFill/>
          <a:ln w="9525">
            <a:noFill/>
            <a:miter lim="800000"/>
            <a:headEnd/>
            <a:tailEnd/>
          </a:ln>
        </p:spPr>
      </p:pic>
      <p:pic>
        <p:nvPicPr>
          <p:cNvPr id="37968" name="Picture 80"/>
          <p:cNvPicPr>
            <a:picLocks noChangeAspect="1" noChangeArrowheads="1"/>
          </p:cNvPicPr>
          <p:nvPr/>
        </p:nvPicPr>
        <p:blipFill>
          <a:blip r:embed="rId10"/>
          <a:srcRect/>
          <a:stretch>
            <a:fillRect/>
          </a:stretch>
        </p:blipFill>
        <p:spPr bwMode="auto">
          <a:xfrm>
            <a:off x="6400800" y="914400"/>
            <a:ext cx="520700" cy="419100"/>
          </a:xfrm>
          <a:prstGeom prst="rect">
            <a:avLst/>
          </a:prstGeom>
          <a:noFill/>
          <a:ln w="9525">
            <a:noFill/>
            <a:miter lim="800000"/>
            <a:headEnd/>
            <a:tailEnd/>
          </a:ln>
        </p:spPr>
      </p:pic>
      <p:pic>
        <p:nvPicPr>
          <p:cNvPr id="37969" name="Picture 81"/>
          <p:cNvPicPr>
            <a:picLocks noChangeAspect="1" noChangeArrowheads="1"/>
          </p:cNvPicPr>
          <p:nvPr/>
        </p:nvPicPr>
        <p:blipFill>
          <a:blip r:embed="rId10"/>
          <a:srcRect/>
          <a:stretch>
            <a:fillRect/>
          </a:stretch>
        </p:blipFill>
        <p:spPr bwMode="auto">
          <a:xfrm>
            <a:off x="7239000" y="533400"/>
            <a:ext cx="520700" cy="419100"/>
          </a:xfrm>
          <a:prstGeom prst="rect">
            <a:avLst/>
          </a:prstGeom>
          <a:noFill/>
          <a:ln w="9525">
            <a:noFill/>
            <a:miter lim="800000"/>
            <a:headEnd/>
            <a:tailEnd/>
          </a:ln>
        </p:spPr>
      </p:pic>
      <p:pic>
        <p:nvPicPr>
          <p:cNvPr id="37970" name="Picture 82"/>
          <p:cNvPicPr>
            <a:picLocks noChangeAspect="1" noChangeArrowheads="1"/>
          </p:cNvPicPr>
          <p:nvPr/>
        </p:nvPicPr>
        <p:blipFill>
          <a:blip r:embed="rId10"/>
          <a:srcRect/>
          <a:stretch>
            <a:fillRect/>
          </a:stretch>
        </p:blipFill>
        <p:spPr bwMode="auto">
          <a:xfrm>
            <a:off x="6629400" y="1828800"/>
            <a:ext cx="520700" cy="419100"/>
          </a:xfrm>
          <a:prstGeom prst="rect">
            <a:avLst/>
          </a:prstGeom>
          <a:noFill/>
          <a:ln w="9525">
            <a:noFill/>
            <a:miter lim="800000"/>
            <a:headEnd/>
            <a:tailEnd/>
          </a:ln>
        </p:spPr>
      </p:pic>
      <p:pic>
        <p:nvPicPr>
          <p:cNvPr id="37971" name="Picture 83"/>
          <p:cNvPicPr>
            <a:picLocks noChangeAspect="1" noChangeArrowheads="1"/>
          </p:cNvPicPr>
          <p:nvPr/>
        </p:nvPicPr>
        <p:blipFill>
          <a:blip r:embed="rId10"/>
          <a:srcRect/>
          <a:stretch>
            <a:fillRect/>
          </a:stretch>
        </p:blipFill>
        <p:spPr bwMode="auto">
          <a:xfrm>
            <a:off x="7315200" y="2209800"/>
            <a:ext cx="520700" cy="419100"/>
          </a:xfrm>
          <a:prstGeom prst="rect">
            <a:avLst/>
          </a:prstGeom>
          <a:noFill/>
          <a:ln w="9525">
            <a:noFill/>
            <a:miter lim="800000"/>
            <a:headEnd/>
            <a:tailEnd/>
          </a:ln>
        </p:spPr>
      </p:pic>
      <p:pic>
        <p:nvPicPr>
          <p:cNvPr id="37972" name="Picture 84"/>
          <p:cNvPicPr>
            <a:picLocks noChangeAspect="1" noChangeArrowheads="1"/>
          </p:cNvPicPr>
          <p:nvPr/>
        </p:nvPicPr>
        <p:blipFill>
          <a:blip r:embed="rId10"/>
          <a:srcRect/>
          <a:stretch>
            <a:fillRect/>
          </a:stretch>
        </p:blipFill>
        <p:spPr bwMode="auto">
          <a:xfrm>
            <a:off x="8153400" y="1371600"/>
            <a:ext cx="520700" cy="419100"/>
          </a:xfrm>
          <a:prstGeom prst="rect">
            <a:avLst/>
          </a:prstGeom>
          <a:noFill/>
          <a:ln w="9525">
            <a:noFill/>
            <a:miter lim="800000"/>
            <a:headEnd/>
            <a:tailEnd/>
          </a:ln>
        </p:spPr>
      </p:pic>
      <p:pic>
        <p:nvPicPr>
          <p:cNvPr id="37973" name="Picture 85"/>
          <p:cNvPicPr>
            <a:picLocks noChangeAspect="1" noChangeArrowheads="1"/>
          </p:cNvPicPr>
          <p:nvPr/>
        </p:nvPicPr>
        <p:blipFill>
          <a:blip r:embed="rId11"/>
          <a:srcRect/>
          <a:stretch>
            <a:fillRect/>
          </a:stretch>
        </p:blipFill>
        <p:spPr bwMode="auto">
          <a:xfrm>
            <a:off x="7315200" y="1219200"/>
            <a:ext cx="520700" cy="419100"/>
          </a:xfrm>
          <a:prstGeom prst="rect">
            <a:avLst/>
          </a:prstGeom>
          <a:noFill/>
          <a:ln w="9525">
            <a:noFill/>
            <a:miter lim="800000"/>
            <a:headEnd/>
            <a:tailEnd/>
          </a:ln>
        </p:spPr>
      </p:pic>
      <p:pic>
        <p:nvPicPr>
          <p:cNvPr id="37974" name="Picture 86"/>
          <p:cNvPicPr>
            <a:picLocks noChangeAspect="1" noChangeArrowheads="1"/>
          </p:cNvPicPr>
          <p:nvPr/>
        </p:nvPicPr>
        <p:blipFill>
          <a:blip r:embed="rId11"/>
          <a:srcRect/>
          <a:stretch>
            <a:fillRect/>
          </a:stretch>
        </p:blipFill>
        <p:spPr bwMode="auto">
          <a:xfrm>
            <a:off x="6096000" y="1828800"/>
            <a:ext cx="520700" cy="419100"/>
          </a:xfrm>
          <a:prstGeom prst="rect">
            <a:avLst/>
          </a:prstGeom>
          <a:noFill/>
          <a:ln w="9525">
            <a:noFill/>
            <a:miter lim="800000"/>
            <a:headEnd/>
            <a:tailEnd/>
          </a:ln>
        </p:spPr>
      </p:pic>
      <p:pic>
        <p:nvPicPr>
          <p:cNvPr id="37975" name="Picture 87"/>
          <p:cNvPicPr>
            <a:picLocks noChangeAspect="1" noChangeArrowheads="1"/>
          </p:cNvPicPr>
          <p:nvPr/>
        </p:nvPicPr>
        <p:blipFill>
          <a:blip r:embed="rId11"/>
          <a:srcRect/>
          <a:stretch>
            <a:fillRect/>
          </a:stretch>
        </p:blipFill>
        <p:spPr bwMode="auto">
          <a:xfrm>
            <a:off x="5562600" y="914400"/>
            <a:ext cx="520700" cy="419100"/>
          </a:xfrm>
          <a:prstGeom prst="rect">
            <a:avLst/>
          </a:prstGeom>
          <a:noFill/>
          <a:ln w="9525">
            <a:noFill/>
            <a:miter lim="800000"/>
            <a:headEnd/>
            <a:tailEnd/>
          </a:ln>
        </p:spPr>
      </p:pic>
      <p:pic>
        <p:nvPicPr>
          <p:cNvPr id="37976" name="Picture 88"/>
          <p:cNvPicPr>
            <a:picLocks noChangeAspect="1" noChangeArrowheads="1"/>
          </p:cNvPicPr>
          <p:nvPr/>
        </p:nvPicPr>
        <p:blipFill>
          <a:blip r:embed="rId11"/>
          <a:srcRect/>
          <a:stretch>
            <a:fillRect/>
          </a:stretch>
        </p:blipFill>
        <p:spPr bwMode="auto">
          <a:xfrm>
            <a:off x="5867400" y="2286000"/>
            <a:ext cx="520700" cy="419100"/>
          </a:xfrm>
          <a:prstGeom prst="rect">
            <a:avLst/>
          </a:prstGeom>
          <a:noFill/>
          <a:ln w="9525">
            <a:noFill/>
            <a:miter lim="800000"/>
            <a:headEnd/>
            <a:tailEnd/>
          </a:ln>
        </p:spPr>
      </p:pic>
      <p:pic>
        <p:nvPicPr>
          <p:cNvPr id="37977" name="Picture 89"/>
          <p:cNvPicPr>
            <a:picLocks noChangeAspect="1" noChangeArrowheads="1"/>
          </p:cNvPicPr>
          <p:nvPr/>
        </p:nvPicPr>
        <p:blipFill>
          <a:blip r:embed="rId11"/>
          <a:srcRect/>
          <a:stretch>
            <a:fillRect/>
          </a:stretch>
        </p:blipFill>
        <p:spPr bwMode="auto">
          <a:xfrm>
            <a:off x="4572000" y="2209800"/>
            <a:ext cx="520700" cy="419100"/>
          </a:xfrm>
          <a:prstGeom prst="rect">
            <a:avLst/>
          </a:prstGeom>
          <a:noFill/>
          <a:ln w="9525">
            <a:noFill/>
            <a:miter lim="800000"/>
            <a:headEnd/>
            <a:tailEnd/>
          </a:ln>
        </p:spPr>
      </p:pic>
      <p:pic>
        <p:nvPicPr>
          <p:cNvPr id="37978" name="Picture 90"/>
          <p:cNvPicPr>
            <a:picLocks noChangeAspect="1" noChangeArrowheads="1"/>
          </p:cNvPicPr>
          <p:nvPr/>
        </p:nvPicPr>
        <p:blipFill>
          <a:blip r:embed="rId11"/>
          <a:srcRect/>
          <a:stretch>
            <a:fillRect/>
          </a:stretch>
        </p:blipFill>
        <p:spPr bwMode="auto">
          <a:xfrm>
            <a:off x="6781800" y="2286000"/>
            <a:ext cx="520700" cy="419100"/>
          </a:xfrm>
          <a:prstGeom prst="rect">
            <a:avLst/>
          </a:prstGeom>
          <a:noFill/>
          <a:ln w="9525">
            <a:noFill/>
            <a:miter lim="800000"/>
            <a:headEnd/>
            <a:tailEnd/>
          </a:ln>
        </p:spPr>
      </p:pic>
      <p:pic>
        <p:nvPicPr>
          <p:cNvPr id="37979" name="Picture 91"/>
          <p:cNvPicPr>
            <a:picLocks noChangeAspect="1" noChangeArrowheads="1"/>
          </p:cNvPicPr>
          <p:nvPr/>
        </p:nvPicPr>
        <p:blipFill>
          <a:blip r:embed="rId11"/>
          <a:srcRect/>
          <a:stretch>
            <a:fillRect/>
          </a:stretch>
        </p:blipFill>
        <p:spPr bwMode="auto">
          <a:xfrm>
            <a:off x="7543800" y="1600200"/>
            <a:ext cx="520700" cy="419100"/>
          </a:xfrm>
          <a:prstGeom prst="rect">
            <a:avLst/>
          </a:prstGeom>
          <a:noFill/>
          <a:ln w="9525">
            <a:noFill/>
            <a:miter lim="800000"/>
            <a:headEnd/>
            <a:tailEnd/>
          </a:ln>
        </p:spPr>
      </p:pic>
      <p:pic>
        <p:nvPicPr>
          <p:cNvPr id="37980" name="Picture 92"/>
          <p:cNvPicPr>
            <a:picLocks noChangeAspect="1" noChangeArrowheads="1"/>
          </p:cNvPicPr>
          <p:nvPr/>
        </p:nvPicPr>
        <p:blipFill>
          <a:blip r:embed="rId11"/>
          <a:srcRect/>
          <a:stretch>
            <a:fillRect/>
          </a:stretch>
        </p:blipFill>
        <p:spPr bwMode="auto">
          <a:xfrm>
            <a:off x="6553200" y="457200"/>
            <a:ext cx="520700" cy="419100"/>
          </a:xfrm>
          <a:prstGeom prst="rect">
            <a:avLst/>
          </a:prstGeom>
          <a:noFill/>
          <a:ln w="9525">
            <a:noFill/>
            <a:miter lim="800000"/>
            <a:headEnd/>
            <a:tailEnd/>
          </a:ln>
        </p:spPr>
      </p:pic>
      <p:pic>
        <p:nvPicPr>
          <p:cNvPr id="253021" name="Picture 93"/>
          <p:cNvPicPr>
            <a:picLocks noChangeAspect="1" noChangeArrowheads="1"/>
          </p:cNvPicPr>
          <p:nvPr/>
        </p:nvPicPr>
        <p:blipFill>
          <a:blip r:embed="rId7"/>
          <a:srcRect/>
          <a:stretch>
            <a:fillRect/>
          </a:stretch>
        </p:blipFill>
        <p:spPr bwMode="auto">
          <a:xfrm>
            <a:off x="2667000" y="4953000"/>
            <a:ext cx="419100" cy="40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2939"/>
                                        </p:tgtEl>
                                        <p:attrNameLst>
                                          <p:attrName>style.visibility</p:attrName>
                                        </p:attrNameLst>
                                      </p:cBhvr>
                                      <p:to>
                                        <p:strVal val="visible"/>
                                      </p:to>
                                    </p:set>
                                    <p:anim calcmode="lin" valueType="num">
                                      <p:cBhvr additive="base">
                                        <p:cTn id="7" dur="500" fill="hold"/>
                                        <p:tgtEl>
                                          <p:spTgt spid="252939"/>
                                        </p:tgtEl>
                                        <p:attrNameLst>
                                          <p:attrName>ppt_x</p:attrName>
                                        </p:attrNameLst>
                                      </p:cBhvr>
                                      <p:tavLst>
                                        <p:tav tm="0">
                                          <p:val>
                                            <p:strVal val="0-#ppt_w/2"/>
                                          </p:val>
                                        </p:tav>
                                        <p:tav tm="100000">
                                          <p:val>
                                            <p:strVal val="#ppt_x"/>
                                          </p:val>
                                        </p:tav>
                                      </p:tavLst>
                                    </p:anim>
                                    <p:anim calcmode="lin" valueType="num">
                                      <p:cBhvr additive="base">
                                        <p:cTn id="8" dur="500" fill="hold"/>
                                        <p:tgtEl>
                                          <p:spTgt spid="2529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2940"/>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252941"/>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252942"/>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nodeType="afterEffect">
                                  <p:stCondLst>
                                    <p:cond delay="0"/>
                                  </p:stCondLst>
                                  <p:childTnLst>
                                    <p:set>
                                      <p:cBhvr>
                                        <p:cTn id="21" dur="1" fill="hold">
                                          <p:stCondLst>
                                            <p:cond delay="499"/>
                                          </p:stCondLst>
                                        </p:cTn>
                                        <p:tgtEl>
                                          <p:spTgt spid="252943"/>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499"/>
                                          </p:stCondLst>
                                        </p:cTn>
                                        <p:tgtEl>
                                          <p:spTgt spid="2529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25294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252945"/>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252946"/>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nodeType="afterEffect">
                                  <p:stCondLst>
                                    <p:cond delay="0"/>
                                  </p:stCondLst>
                                  <p:childTnLst>
                                    <p:set>
                                      <p:cBhvr>
                                        <p:cTn id="37" dur="1" fill="hold">
                                          <p:stCondLst>
                                            <p:cond delay="499"/>
                                          </p:stCondLst>
                                        </p:cTn>
                                        <p:tgtEl>
                                          <p:spTgt spid="252947"/>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nodeType="afterEffect">
                                  <p:stCondLst>
                                    <p:cond delay="0"/>
                                  </p:stCondLst>
                                  <p:childTnLst>
                                    <p:set>
                                      <p:cBhvr>
                                        <p:cTn id="40" dur="1" fill="hold">
                                          <p:stCondLst>
                                            <p:cond delay="499"/>
                                          </p:stCondLst>
                                        </p:cTn>
                                        <p:tgtEl>
                                          <p:spTgt spid="252948"/>
                                        </p:tgtEl>
                                        <p:attrNameLst>
                                          <p:attrName>style.visibility</p:attrName>
                                        </p:attrNameLst>
                                      </p:cBhvr>
                                      <p:to>
                                        <p:strVal val="visible"/>
                                      </p:to>
                                    </p:set>
                                  </p:childTnLst>
                                </p:cTn>
                              </p:par>
                            </p:childTnLst>
                          </p:cTn>
                        </p:par>
                        <p:par>
                          <p:cTn id="41" fill="hold">
                            <p:stCondLst>
                              <p:cond delay="2500"/>
                            </p:stCondLst>
                            <p:childTnLst>
                              <p:par>
                                <p:cTn id="42" presetID="1" presetClass="entr" presetSubtype="0" fill="hold" nodeType="afterEffect">
                                  <p:stCondLst>
                                    <p:cond delay="0"/>
                                  </p:stCondLst>
                                  <p:childTnLst>
                                    <p:set>
                                      <p:cBhvr>
                                        <p:cTn id="43" dur="1" fill="hold">
                                          <p:stCondLst>
                                            <p:cond delay="499"/>
                                          </p:stCondLst>
                                        </p:cTn>
                                        <p:tgtEl>
                                          <p:spTgt spid="252949"/>
                                        </p:tgtEl>
                                        <p:attrNameLst>
                                          <p:attrName>style.visibility</p:attrName>
                                        </p:attrNameLst>
                                      </p:cBhvr>
                                      <p:to>
                                        <p:strVal val="visible"/>
                                      </p:to>
                                    </p:set>
                                  </p:childTnLst>
                                </p:cTn>
                              </p:par>
                            </p:childTnLst>
                          </p:cTn>
                        </p:par>
                        <p:par>
                          <p:cTn id="44" fill="hold">
                            <p:stCondLst>
                              <p:cond delay="3000"/>
                            </p:stCondLst>
                            <p:childTnLst>
                              <p:par>
                                <p:cTn id="45" presetID="1" presetClass="entr" presetSubtype="0" fill="hold" nodeType="afterEffect">
                                  <p:stCondLst>
                                    <p:cond delay="0"/>
                                  </p:stCondLst>
                                  <p:childTnLst>
                                    <p:set>
                                      <p:cBhvr>
                                        <p:cTn id="46" dur="1" fill="hold">
                                          <p:stCondLst>
                                            <p:cond delay="499"/>
                                          </p:stCondLst>
                                        </p:cTn>
                                        <p:tgtEl>
                                          <p:spTgt spid="2529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252951"/>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nodeType="afterEffect">
                                  <p:stCondLst>
                                    <p:cond delay="0"/>
                                  </p:stCondLst>
                                  <p:childTnLst>
                                    <p:set>
                                      <p:cBhvr>
                                        <p:cTn id="53" dur="1" fill="hold">
                                          <p:stCondLst>
                                            <p:cond delay="499"/>
                                          </p:stCondLst>
                                        </p:cTn>
                                        <p:tgtEl>
                                          <p:spTgt spid="252952"/>
                                        </p:tgtEl>
                                        <p:attrNameLst>
                                          <p:attrName>style.visibility</p:attrName>
                                        </p:attrNameLst>
                                      </p:cBhvr>
                                      <p:to>
                                        <p:strVal val="visible"/>
                                      </p:to>
                                    </p:se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499"/>
                                          </p:stCondLst>
                                        </p:cTn>
                                        <p:tgtEl>
                                          <p:spTgt spid="252953"/>
                                        </p:tgtEl>
                                        <p:attrNameLst>
                                          <p:attrName>style.visibility</p:attrName>
                                        </p:attrNameLst>
                                      </p:cBhvr>
                                      <p:to>
                                        <p:strVal val="visible"/>
                                      </p:to>
                                    </p:set>
                                  </p:childTnLst>
                                </p:cTn>
                              </p:par>
                            </p:childTnLst>
                          </p:cTn>
                        </p:par>
                        <p:par>
                          <p:cTn id="57" fill="hold">
                            <p:stCondLst>
                              <p:cond delay="1500"/>
                            </p:stCondLst>
                            <p:childTnLst>
                              <p:par>
                                <p:cTn id="58" presetID="1" presetClass="entr" presetSubtype="0" fill="hold" nodeType="afterEffect">
                                  <p:stCondLst>
                                    <p:cond delay="0"/>
                                  </p:stCondLst>
                                  <p:childTnLst>
                                    <p:set>
                                      <p:cBhvr>
                                        <p:cTn id="59" dur="1" fill="hold">
                                          <p:stCondLst>
                                            <p:cond delay="499"/>
                                          </p:stCondLst>
                                        </p:cTn>
                                        <p:tgtEl>
                                          <p:spTgt spid="252954"/>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nodeType="afterEffect">
                                  <p:stCondLst>
                                    <p:cond delay="0"/>
                                  </p:stCondLst>
                                  <p:childTnLst>
                                    <p:set>
                                      <p:cBhvr>
                                        <p:cTn id="62" dur="1" fill="hold">
                                          <p:stCondLst>
                                            <p:cond delay="499"/>
                                          </p:stCondLst>
                                        </p:cTn>
                                        <p:tgtEl>
                                          <p:spTgt spid="252955"/>
                                        </p:tgtEl>
                                        <p:attrNameLst>
                                          <p:attrName>style.visibility</p:attrName>
                                        </p:attrNameLst>
                                      </p:cBhvr>
                                      <p:to>
                                        <p:strVal val="visible"/>
                                      </p:to>
                                    </p:set>
                                  </p:childTnLst>
                                </p:cTn>
                              </p:par>
                            </p:childTnLst>
                          </p:cTn>
                        </p:par>
                        <p:par>
                          <p:cTn id="63" fill="hold">
                            <p:stCondLst>
                              <p:cond delay="2500"/>
                            </p:stCondLst>
                            <p:childTnLst>
                              <p:par>
                                <p:cTn id="64" presetID="1" presetClass="entr" presetSubtype="0" fill="hold" nodeType="afterEffect">
                                  <p:stCondLst>
                                    <p:cond delay="0"/>
                                  </p:stCondLst>
                                  <p:childTnLst>
                                    <p:set>
                                      <p:cBhvr>
                                        <p:cTn id="65" dur="1" fill="hold">
                                          <p:stCondLst>
                                            <p:cond delay="499"/>
                                          </p:stCondLst>
                                        </p:cTn>
                                        <p:tgtEl>
                                          <p:spTgt spid="252973"/>
                                        </p:tgtEl>
                                        <p:attrNameLst>
                                          <p:attrName>style.visibility</p:attrName>
                                        </p:attrNameLst>
                                      </p:cBhvr>
                                      <p:to>
                                        <p:strVal val="visible"/>
                                      </p:to>
                                    </p:set>
                                  </p:childTnLst>
                                </p:cTn>
                              </p:par>
                            </p:childTnLst>
                          </p:cTn>
                        </p:par>
                        <p:par>
                          <p:cTn id="66" fill="hold">
                            <p:stCondLst>
                              <p:cond delay="3000"/>
                            </p:stCondLst>
                            <p:childTnLst>
                              <p:par>
                                <p:cTn id="67" presetID="1" presetClass="entr" presetSubtype="0" fill="hold" nodeType="afterEffect">
                                  <p:stCondLst>
                                    <p:cond delay="0"/>
                                  </p:stCondLst>
                                  <p:childTnLst>
                                    <p:set>
                                      <p:cBhvr>
                                        <p:cTn id="68" dur="1" fill="hold">
                                          <p:stCondLst>
                                            <p:cond delay="499"/>
                                          </p:stCondLst>
                                        </p:cTn>
                                        <p:tgtEl>
                                          <p:spTgt spid="252956"/>
                                        </p:tgtEl>
                                        <p:attrNameLst>
                                          <p:attrName>style.visibility</p:attrName>
                                        </p:attrNameLst>
                                      </p:cBhvr>
                                      <p:to>
                                        <p:strVal val="visible"/>
                                      </p:to>
                                    </p:set>
                                  </p:childTnLst>
                                </p:cTn>
                              </p:par>
                            </p:childTnLst>
                          </p:cTn>
                        </p:par>
                        <p:par>
                          <p:cTn id="69" fill="hold">
                            <p:stCondLst>
                              <p:cond delay="3500"/>
                            </p:stCondLst>
                            <p:childTnLst>
                              <p:par>
                                <p:cTn id="70" presetID="1" presetClass="entr" presetSubtype="0" fill="hold" nodeType="afterEffect">
                                  <p:stCondLst>
                                    <p:cond delay="0"/>
                                  </p:stCondLst>
                                  <p:childTnLst>
                                    <p:set>
                                      <p:cBhvr>
                                        <p:cTn id="71" dur="1" fill="hold">
                                          <p:stCondLst>
                                            <p:cond delay="499"/>
                                          </p:stCondLst>
                                        </p:cTn>
                                        <p:tgtEl>
                                          <p:spTgt spid="252957"/>
                                        </p:tgtEl>
                                        <p:attrNameLst>
                                          <p:attrName>style.visibility</p:attrName>
                                        </p:attrNameLst>
                                      </p:cBhvr>
                                      <p:to>
                                        <p:strVal val="visible"/>
                                      </p:to>
                                    </p:set>
                                  </p:childTnLst>
                                </p:cTn>
                              </p:par>
                            </p:childTnLst>
                          </p:cTn>
                        </p:par>
                        <p:par>
                          <p:cTn id="72" fill="hold">
                            <p:stCondLst>
                              <p:cond delay="4000"/>
                            </p:stCondLst>
                            <p:childTnLst>
                              <p:par>
                                <p:cTn id="73" presetID="1" presetClass="entr" presetSubtype="0" fill="hold" nodeType="afterEffect">
                                  <p:stCondLst>
                                    <p:cond delay="0"/>
                                  </p:stCondLst>
                                  <p:childTnLst>
                                    <p:set>
                                      <p:cBhvr>
                                        <p:cTn id="74" dur="1" fill="hold">
                                          <p:stCondLst>
                                            <p:cond delay="499"/>
                                          </p:stCondLst>
                                        </p:cTn>
                                        <p:tgtEl>
                                          <p:spTgt spid="252958"/>
                                        </p:tgtEl>
                                        <p:attrNameLst>
                                          <p:attrName>style.visibility</p:attrName>
                                        </p:attrNameLst>
                                      </p:cBhvr>
                                      <p:to>
                                        <p:strVal val="visible"/>
                                      </p:to>
                                    </p:set>
                                  </p:childTnLst>
                                </p:cTn>
                              </p:par>
                            </p:childTnLst>
                          </p:cTn>
                        </p:par>
                        <p:par>
                          <p:cTn id="75" fill="hold">
                            <p:stCondLst>
                              <p:cond delay="4500"/>
                            </p:stCondLst>
                            <p:childTnLst>
                              <p:par>
                                <p:cTn id="76" presetID="1" presetClass="entr" presetSubtype="0" fill="hold" nodeType="afterEffect">
                                  <p:stCondLst>
                                    <p:cond delay="0"/>
                                  </p:stCondLst>
                                  <p:childTnLst>
                                    <p:set>
                                      <p:cBhvr>
                                        <p:cTn id="77" dur="1" fill="hold">
                                          <p:stCondLst>
                                            <p:cond delay="499"/>
                                          </p:stCondLst>
                                        </p:cTn>
                                        <p:tgtEl>
                                          <p:spTgt spid="252959"/>
                                        </p:tgtEl>
                                        <p:attrNameLst>
                                          <p:attrName>style.visibility</p:attrName>
                                        </p:attrNameLst>
                                      </p:cBhvr>
                                      <p:to>
                                        <p:strVal val="visible"/>
                                      </p:to>
                                    </p:set>
                                  </p:childTnLst>
                                </p:cTn>
                              </p:par>
                            </p:childTnLst>
                          </p:cTn>
                        </p:par>
                        <p:par>
                          <p:cTn id="78" fill="hold">
                            <p:stCondLst>
                              <p:cond delay="5000"/>
                            </p:stCondLst>
                            <p:childTnLst>
                              <p:par>
                                <p:cTn id="79" presetID="1" presetClass="entr" presetSubtype="0" fill="hold" nodeType="afterEffect">
                                  <p:stCondLst>
                                    <p:cond delay="0"/>
                                  </p:stCondLst>
                                  <p:childTnLst>
                                    <p:set>
                                      <p:cBhvr>
                                        <p:cTn id="80" dur="1" fill="hold">
                                          <p:stCondLst>
                                            <p:cond delay="499"/>
                                          </p:stCondLst>
                                        </p:cTn>
                                        <p:tgtEl>
                                          <p:spTgt spid="252960"/>
                                        </p:tgtEl>
                                        <p:attrNameLst>
                                          <p:attrName>style.visibility</p:attrName>
                                        </p:attrNameLst>
                                      </p:cBhvr>
                                      <p:to>
                                        <p:strVal val="visible"/>
                                      </p:to>
                                    </p:set>
                                  </p:childTnLst>
                                </p:cTn>
                              </p:par>
                            </p:childTnLst>
                          </p:cTn>
                        </p:par>
                        <p:par>
                          <p:cTn id="81" fill="hold">
                            <p:stCondLst>
                              <p:cond delay="5500"/>
                            </p:stCondLst>
                            <p:childTnLst>
                              <p:par>
                                <p:cTn id="82" presetID="1" presetClass="entr" presetSubtype="0" fill="hold" nodeType="afterEffect">
                                  <p:stCondLst>
                                    <p:cond delay="0"/>
                                  </p:stCondLst>
                                  <p:childTnLst>
                                    <p:set>
                                      <p:cBhvr>
                                        <p:cTn id="83" dur="1" fill="hold">
                                          <p:stCondLst>
                                            <p:cond delay="499"/>
                                          </p:stCondLst>
                                        </p:cTn>
                                        <p:tgtEl>
                                          <p:spTgt spid="252961"/>
                                        </p:tgtEl>
                                        <p:attrNameLst>
                                          <p:attrName>style.visibility</p:attrName>
                                        </p:attrNameLst>
                                      </p:cBhvr>
                                      <p:to>
                                        <p:strVal val="visible"/>
                                      </p:to>
                                    </p:set>
                                  </p:childTnLst>
                                </p:cTn>
                              </p:par>
                            </p:childTnLst>
                          </p:cTn>
                        </p:par>
                        <p:par>
                          <p:cTn id="84" fill="hold">
                            <p:stCondLst>
                              <p:cond delay="6000"/>
                            </p:stCondLst>
                            <p:childTnLst>
                              <p:par>
                                <p:cTn id="85" presetID="1" presetClass="entr" presetSubtype="0" fill="hold" nodeType="afterEffect">
                                  <p:stCondLst>
                                    <p:cond delay="0"/>
                                  </p:stCondLst>
                                  <p:childTnLst>
                                    <p:set>
                                      <p:cBhvr>
                                        <p:cTn id="86" dur="1" fill="hold">
                                          <p:stCondLst>
                                            <p:cond delay="499"/>
                                          </p:stCondLst>
                                        </p:cTn>
                                        <p:tgtEl>
                                          <p:spTgt spid="252962"/>
                                        </p:tgtEl>
                                        <p:attrNameLst>
                                          <p:attrName>style.visibility</p:attrName>
                                        </p:attrNameLst>
                                      </p:cBhvr>
                                      <p:to>
                                        <p:strVal val="visible"/>
                                      </p:to>
                                    </p:set>
                                  </p:childTnLst>
                                </p:cTn>
                              </p:par>
                            </p:childTnLst>
                          </p:cTn>
                        </p:par>
                        <p:par>
                          <p:cTn id="87" fill="hold">
                            <p:stCondLst>
                              <p:cond delay="6500"/>
                            </p:stCondLst>
                            <p:childTnLst>
                              <p:par>
                                <p:cTn id="88" presetID="1" presetClass="entr" presetSubtype="0" fill="hold" nodeType="afterEffect">
                                  <p:stCondLst>
                                    <p:cond delay="0"/>
                                  </p:stCondLst>
                                  <p:childTnLst>
                                    <p:set>
                                      <p:cBhvr>
                                        <p:cTn id="89" dur="1" fill="hold">
                                          <p:stCondLst>
                                            <p:cond delay="499"/>
                                          </p:stCondLst>
                                        </p:cTn>
                                        <p:tgtEl>
                                          <p:spTgt spid="252963"/>
                                        </p:tgtEl>
                                        <p:attrNameLst>
                                          <p:attrName>style.visibility</p:attrName>
                                        </p:attrNameLst>
                                      </p:cBhvr>
                                      <p:to>
                                        <p:strVal val="visible"/>
                                      </p:to>
                                    </p:set>
                                  </p:childTnLst>
                                </p:cTn>
                              </p:par>
                            </p:childTnLst>
                          </p:cTn>
                        </p:par>
                        <p:par>
                          <p:cTn id="90" fill="hold">
                            <p:stCondLst>
                              <p:cond delay="7000"/>
                            </p:stCondLst>
                            <p:childTnLst>
                              <p:par>
                                <p:cTn id="91" presetID="1" presetClass="entr" presetSubtype="0" fill="hold" nodeType="afterEffect">
                                  <p:stCondLst>
                                    <p:cond delay="0"/>
                                  </p:stCondLst>
                                  <p:childTnLst>
                                    <p:set>
                                      <p:cBhvr>
                                        <p:cTn id="92" dur="1" fill="hold">
                                          <p:stCondLst>
                                            <p:cond delay="499"/>
                                          </p:stCondLst>
                                        </p:cTn>
                                        <p:tgtEl>
                                          <p:spTgt spid="252964"/>
                                        </p:tgtEl>
                                        <p:attrNameLst>
                                          <p:attrName>style.visibility</p:attrName>
                                        </p:attrNameLst>
                                      </p:cBhvr>
                                      <p:to>
                                        <p:strVal val="visible"/>
                                      </p:to>
                                    </p:set>
                                  </p:childTnLst>
                                </p:cTn>
                              </p:par>
                            </p:childTnLst>
                          </p:cTn>
                        </p:par>
                        <p:par>
                          <p:cTn id="93" fill="hold">
                            <p:stCondLst>
                              <p:cond delay="7500"/>
                            </p:stCondLst>
                            <p:childTnLst>
                              <p:par>
                                <p:cTn id="94" presetID="1" presetClass="entr" presetSubtype="0" fill="hold" nodeType="afterEffect">
                                  <p:stCondLst>
                                    <p:cond delay="0"/>
                                  </p:stCondLst>
                                  <p:childTnLst>
                                    <p:set>
                                      <p:cBhvr>
                                        <p:cTn id="95" dur="1" fill="hold">
                                          <p:stCondLst>
                                            <p:cond delay="499"/>
                                          </p:stCondLst>
                                        </p:cTn>
                                        <p:tgtEl>
                                          <p:spTgt spid="252965"/>
                                        </p:tgtEl>
                                        <p:attrNameLst>
                                          <p:attrName>style.visibility</p:attrName>
                                        </p:attrNameLst>
                                      </p:cBhvr>
                                      <p:to>
                                        <p:strVal val="visible"/>
                                      </p:to>
                                    </p:set>
                                  </p:childTnLst>
                                </p:cTn>
                              </p:par>
                            </p:childTnLst>
                          </p:cTn>
                        </p:par>
                        <p:par>
                          <p:cTn id="96" fill="hold">
                            <p:stCondLst>
                              <p:cond delay="8000"/>
                            </p:stCondLst>
                            <p:childTnLst>
                              <p:par>
                                <p:cTn id="97" presetID="1" presetClass="entr" presetSubtype="0" fill="hold" nodeType="afterEffect">
                                  <p:stCondLst>
                                    <p:cond delay="0"/>
                                  </p:stCondLst>
                                  <p:childTnLst>
                                    <p:set>
                                      <p:cBhvr>
                                        <p:cTn id="98" dur="1" fill="hold">
                                          <p:stCondLst>
                                            <p:cond delay="499"/>
                                          </p:stCondLst>
                                        </p:cTn>
                                        <p:tgtEl>
                                          <p:spTgt spid="252966"/>
                                        </p:tgtEl>
                                        <p:attrNameLst>
                                          <p:attrName>style.visibility</p:attrName>
                                        </p:attrNameLst>
                                      </p:cBhvr>
                                      <p:to>
                                        <p:strVal val="visible"/>
                                      </p:to>
                                    </p:set>
                                  </p:childTnLst>
                                </p:cTn>
                              </p:par>
                            </p:childTnLst>
                          </p:cTn>
                        </p:par>
                        <p:par>
                          <p:cTn id="99" fill="hold">
                            <p:stCondLst>
                              <p:cond delay="8500"/>
                            </p:stCondLst>
                            <p:childTnLst>
                              <p:par>
                                <p:cTn id="100" presetID="1" presetClass="entr" presetSubtype="0" fill="hold" nodeType="afterEffect">
                                  <p:stCondLst>
                                    <p:cond delay="0"/>
                                  </p:stCondLst>
                                  <p:childTnLst>
                                    <p:set>
                                      <p:cBhvr>
                                        <p:cTn id="101" dur="1" fill="hold">
                                          <p:stCondLst>
                                            <p:cond delay="499"/>
                                          </p:stCondLst>
                                        </p:cTn>
                                        <p:tgtEl>
                                          <p:spTgt spid="252967"/>
                                        </p:tgtEl>
                                        <p:attrNameLst>
                                          <p:attrName>style.visibility</p:attrName>
                                        </p:attrNameLst>
                                      </p:cBhvr>
                                      <p:to>
                                        <p:strVal val="visible"/>
                                      </p:to>
                                    </p:set>
                                  </p:childTnLst>
                                </p:cTn>
                              </p:par>
                            </p:childTnLst>
                          </p:cTn>
                        </p:par>
                        <p:par>
                          <p:cTn id="102" fill="hold">
                            <p:stCondLst>
                              <p:cond delay="9000"/>
                            </p:stCondLst>
                            <p:childTnLst>
                              <p:par>
                                <p:cTn id="103" presetID="1" presetClass="entr" presetSubtype="0" fill="hold" nodeType="afterEffect">
                                  <p:stCondLst>
                                    <p:cond delay="0"/>
                                  </p:stCondLst>
                                  <p:childTnLst>
                                    <p:set>
                                      <p:cBhvr>
                                        <p:cTn id="104" dur="1" fill="hold">
                                          <p:stCondLst>
                                            <p:cond delay="499"/>
                                          </p:stCondLst>
                                        </p:cTn>
                                        <p:tgtEl>
                                          <p:spTgt spid="252968"/>
                                        </p:tgtEl>
                                        <p:attrNameLst>
                                          <p:attrName>style.visibility</p:attrName>
                                        </p:attrNameLst>
                                      </p:cBhvr>
                                      <p:to>
                                        <p:strVal val="visible"/>
                                      </p:to>
                                    </p:set>
                                  </p:childTnLst>
                                </p:cTn>
                              </p:par>
                            </p:childTnLst>
                          </p:cTn>
                        </p:par>
                        <p:par>
                          <p:cTn id="105" fill="hold">
                            <p:stCondLst>
                              <p:cond delay="9500"/>
                            </p:stCondLst>
                            <p:childTnLst>
                              <p:par>
                                <p:cTn id="106" presetID="1" presetClass="entr" presetSubtype="0" fill="hold" nodeType="afterEffect">
                                  <p:stCondLst>
                                    <p:cond delay="0"/>
                                  </p:stCondLst>
                                  <p:childTnLst>
                                    <p:set>
                                      <p:cBhvr>
                                        <p:cTn id="107" dur="1" fill="hold">
                                          <p:stCondLst>
                                            <p:cond delay="499"/>
                                          </p:stCondLst>
                                        </p:cTn>
                                        <p:tgtEl>
                                          <p:spTgt spid="252969"/>
                                        </p:tgtEl>
                                        <p:attrNameLst>
                                          <p:attrName>style.visibility</p:attrName>
                                        </p:attrNameLst>
                                      </p:cBhvr>
                                      <p:to>
                                        <p:strVal val="visible"/>
                                      </p:to>
                                    </p:set>
                                  </p:childTnLst>
                                </p:cTn>
                              </p:par>
                            </p:childTnLst>
                          </p:cTn>
                        </p:par>
                        <p:par>
                          <p:cTn id="108" fill="hold">
                            <p:stCondLst>
                              <p:cond delay="10000"/>
                            </p:stCondLst>
                            <p:childTnLst>
                              <p:par>
                                <p:cTn id="109" presetID="1" presetClass="entr" presetSubtype="0" fill="hold" nodeType="afterEffect">
                                  <p:stCondLst>
                                    <p:cond delay="0"/>
                                  </p:stCondLst>
                                  <p:childTnLst>
                                    <p:set>
                                      <p:cBhvr>
                                        <p:cTn id="110" dur="1" fill="hold">
                                          <p:stCondLst>
                                            <p:cond delay="499"/>
                                          </p:stCondLst>
                                        </p:cTn>
                                        <p:tgtEl>
                                          <p:spTgt spid="25302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499"/>
                                          </p:stCondLst>
                                        </p:cTn>
                                        <p:tgtEl>
                                          <p:spTgt spid="252970"/>
                                        </p:tgtEl>
                                        <p:attrNameLst>
                                          <p:attrName>style.visibility</p:attrName>
                                        </p:attrNameLst>
                                      </p:cBhvr>
                                      <p:to>
                                        <p:strVal val="visible"/>
                                      </p:to>
                                    </p:set>
                                  </p:childTnLst>
                                </p:cTn>
                              </p:par>
                            </p:childTnLst>
                          </p:cTn>
                        </p:par>
                        <p:par>
                          <p:cTn id="115" fill="hold">
                            <p:stCondLst>
                              <p:cond delay="500"/>
                            </p:stCondLst>
                            <p:childTnLst>
                              <p:par>
                                <p:cTn id="116" presetID="1" presetClass="entr" presetSubtype="0" fill="hold" grpId="0" nodeType="afterEffect">
                                  <p:stCondLst>
                                    <p:cond delay="0"/>
                                  </p:stCondLst>
                                  <p:childTnLst>
                                    <p:set>
                                      <p:cBhvr>
                                        <p:cTn id="117" dur="1" fill="hold">
                                          <p:stCondLst>
                                            <p:cond delay="499"/>
                                          </p:stCondLst>
                                        </p:cTn>
                                        <p:tgtEl>
                                          <p:spTgt spid="25297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499"/>
                                          </p:stCondLst>
                                        </p:cTn>
                                        <p:tgtEl>
                                          <p:spTgt spid="252972"/>
                                        </p:tgtEl>
                                        <p:attrNameLst>
                                          <p:attrName>style.visibility</p:attrName>
                                        </p:attrNameLst>
                                      </p:cBhvr>
                                      <p:to>
                                        <p:strVal val="visible"/>
                                      </p:to>
                                    </p:set>
                                  </p:childTnLst>
                                </p:cTn>
                              </p:par>
                            </p:childTnLst>
                          </p:cTn>
                        </p:par>
                        <p:par>
                          <p:cTn id="122" fill="hold">
                            <p:stCondLst>
                              <p:cond delay="500"/>
                            </p:stCondLst>
                            <p:childTnLst>
                              <p:par>
                                <p:cTn id="123" presetID="1" presetClass="entr" presetSubtype="0" fill="hold" nodeType="afterEffect">
                                  <p:stCondLst>
                                    <p:cond delay="0"/>
                                  </p:stCondLst>
                                  <p:childTnLst>
                                    <p:set>
                                      <p:cBhvr>
                                        <p:cTn id="124" dur="1" fill="hold">
                                          <p:stCondLst>
                                            <p:cond delay="499"/>
                                          </p:stCondLst>
                                        </p:cTn>
                                        <p:tgtEl>
                                          <p:spTgt spid="252995"/>
                                        </p:tgtEl>
                                        <p:attrNameLst>
                                          <p:attrName>style.visibility</p:attrName>
                                        </p:attrNameLst>
                                      </p:cBhvr>
                                      <p:to>
                                        <p:strVal val="visible"/>
                                      </p:to>
                                    </p:set>
                                  </p:childTnLst>
                                </p:cTn>
                              </p:par>
                            </p:childTnLst>
                          </p:cTn>
                        </p:par>
                        <p:par>
                          <p:cTn id="125" fill="hold">
                            <p:stCondLst>
                              <p:cond delay="1000"/>
                            </p:stCondLst>
                            <p:childTnLst>
                              <p:par>
                                <p:cTn id="126" presetID="1" presetClass="entr" presetSubtype="0" fill="hold" nodeType="afterEffect">
                                  <p:stCondLst>
                                    <p:cond delay="0"/>
                                  </p:stCondLst>
                                  <p:childTnLst>
                                    <p:set>
                                      <p:cBhvr>
                                        <p:cTn id="127" dur="1" fill="hold">
                                          <p:stCondLst>
                                            <p:cond delay="499"/>
                                          </p:stCondLst>
                                        </p:cTn>
                                        <p:tgtEl>
                                          <p:spTgt spid="252974"/>
                                        </p:tgtEl>
                                        <p:attrNameLst>
                                          <p:attrName>style.visibility</p:attrName>
                                        </p:attrNameLst>
                                      </p:cBhvr>
                                      <p:to>
                                        <p:strVal val="visible"/>
                                      </p:to>
                                    </p:set>
                                  </p:childTnLst>
                                </p:cTn>
                              </p:par>
                            </p:childTnLst>
                          </p:cTn>
                        </p:par>
                        <p:par>
                          <p:cTn id="128" fill="hold">
                            <p:stCondLst>
                              <p:cond delay="1500"/>
                            </p:stCondLst>
                            <p:childTnLst>
                              <p:par>
                                <p:cTn id="129" presetID="1" presetClass="entr" presetSubtype="0" fill="hold" nodeType="afterEffect">
                                  <p:stCondLst>
                                    <p:cond delay="0"/>
                                  </p:stCondLst>
                                  <p:childTnLst>
                                    <p:set>
                                      <p:cBhvr>
                                        <p:cTn id="130" dur="1" fill="hold">
                                          <p:stCondLst>
                                            <p:cond delay="499"/>
                                          </p:stCondLst>
                                        </p:cTn>
                                        <p:tgtEl>
                                          <p:spTgt spid="252975"/>
                                        </p:tgtEl>
                                        <p:attrNameLst>
                                          <p:attrName>style.visibility</p:attrName>
                                        </p:attrNameLst>
                                      </p:cBhvr>
                                      <p:to>
                                        <p:strVal val="visible"/>
                                      </p:to>
                                    </p:set>
                                  </p:childTnLst>
                                </p:cTn>
                              </p:par>
                            </p:childTnLst>
                          </p:cTn>
                        </p:par>
                        <p:par>
                          <p:cTn id="131" fill="hold">
                            <p:stCondLst>
                              <p:cond delay="2000"/>
                            </p:stCondLst>
                            <p:childTnLst>
                              <p:par>
                                <p:cTn id="132" presetID="1" presetClass="entr" presetSubtype="0" fill="hold" nodeType="afterEffect">
                                  <p:stCondLst>
                                    <p:cond delay="0"/>
                                  </p:stCondLst>
                                  <p:childTnLst>
                                    <p:set>
                                      <p:cBhvr>
                                        <p:cTn id="133" dur="1" fill="hold">
                                          <p:stCondLst>
                                            <p:cond delay="499"/>
                                          </p:stCondLst>
                                        </p:cTn>
                                        <p:tgtEl>
                                          <p:spTgt spid="252976"/>
                                        </p:tgtEl>
                                        <p:attrNameLst>
                                          <p:attrName>style.visibility</p:attrName>
                                        </p:attrNameLst>
                                      </p:cBhvr>
                                      <p:to>
                                        <p:strVal val="visible"/>
                                      </p:to>
                                    </p:set>
                                  </p:childTnLst>
                                </p:cTn>
                              </p:par>
                            </p:childTnLst>
                          </p:cTn>
                        </p:par>
                        <p:par>
                          <p:cTn id="134" fill="hold">
                            <p:stCondLst>
                              <p:cond delay="2500"/>
                            </p:stCondLst>
                            <p:childTnLst>
                              <p:par>
                                <p:cTn id="135" presetID="1" presetClass="entr" presetSubtype="0" fill="hold" nodeType="afterEffect">
                                  <p:stCondLst>
                                    <p:cond delay="0"/>
                                  </p:stCondLst>
                                  <p:childTnLst>
                                    <p:set>
                                      <p:cBhvr>
                                        <p:cTn id="136" dur="1" fill="hold">
                                          <p:stCondLst>
                                            <p:cond delay="499"/>
                                          </p:stCondLst>
                                        </p:cTn>
                                        <p:tgtEl>
                                          <p:spTgt spid="252977"/>
                                        </p:tgtEl>
                                        <p:attrNameLst>
                                          <p:attrName>style.visibility</p:attrName>
                                        </p:attrNameLst>
                                      </p:cBhvr>
                                      <p:to>
                                        <p:strVal val="visible"/>
                                      </p:to>
                                    </p:set>
                                  </p:childTnLst>
                                </p:cTn>
                              </p:par>
                            </p:childTnLst>
                          </p:cTn>
                        </p:par>
                        <p:par>
                          <p:cTn id="137" fill="hold">
                            <p:stCondLst>
                              <p:cond delay="3000"/>
                            </p:stCondLst>
                            <p:childTnLst>
                              <p:par>
                                <p:cTn id="138" presetID="1" presetClass="entr" presetSubtype="0" fill="hold" nodeType="afterEffect">
                                  <p:stCondLst>
                                    <p:cond delay="0"/>
                                  </p:stCondLst>
                                  <p:childTnLst>
                                    <p:set>
                                      <p:cBhvr>
                                        <p:cTn id="139" dur="1" fill="hold">
                                          <p:stCondLst>
                                            <p:cond delay="499"/>
                                          </p:stCondLst>
                                        </p:cTn>
                                        <p:tgtEl>
                                          <p:spTgt spid="252978"/>
                                        </p:tgtEl>
                                        <p:attrNameLst>
                                          <p:attrName>style.visibility</p:attrName>
                                        </p:attrNameLst>
                                      </p:cBhvr>
                                      <p:to>
                                        <p:strVal val="visible"/>
                                      </p:to>
                                    </p:set>
                                  </p:childTnLst>
                                </p:cTn>
                              </p:par>
                            </p:childTnLst>
                          </p:cTn>
                        </p:par>
                        <p:par>
                          <p:cTn id="140" fill="hold">
                            <p:stCondLst>
                              <p:cond delay="3500"/>
                            </p:stCondLst>
                            <p:childTnLst>
                              <p:par>
                                <p:cTn id="141" presetID="1" presetClass="entr" presetSubtype="0" fill="hold" nodeType="afterEffect">
                                  <p:stCondLst>
                                    <p:cond delay="0"/>
                                  </p:stCondLst>
                                  <p:childTnLst>
                                    <p:set>
                                      <p:cBhvr>
                                        <p:cTn id="142" dur="1" fill="hold">
                                          <p:stCondLst>
                                            <p:cond delay="499"/>
                                          </p:stCondLst>
                                        </p:cTn>
                                        <p:tgtEl>
                                          <p:spTgt spid="252979"/>
                                        </p:tgtEl>
                                        <p:attrNameLst>
                                          <p:attrName>style.visibility</p:attrName>
                                        </p:attrNameLst>
                                      </p:cBhvr>
                                      <p:to>
                                        <p:strVal val="visible"/>
                                      </p:to>
                                    </p:set>
                                  </p:childTnLst>
                                </p:cTn>
                              </p:par>
                            </p:childTnLst>
                          </p:cTn>
                        </p:par>
                        <p:par>
                          <p:cTn id="143" fill="hold">
                            <p:stCondLst>
                              <p:cond delay="4000"/>
                            </p:stCondLst>
                            <p:childTnLst>
                              <p:par>
                                <p:cTn id="144" presetID="1" presetClass="entr" presetSubtype="0" fill="hold" nodeType="afterEffect">
                                  <p:stCondLst>
                                    <p:cond delay="0"/>
                                  </p:stCondLst>
                                  <p:childTnLst>
                                    <p:set>
                                      <p:cBhvr>
                                        <p:cTn id="145" dur="1" fill="hold">
                                          <p:stCondLst>
                                            <p:cond delay="499"/>
                                          </p:stCondLst>
                                        </p:cTn>
                                        <p:tgtEl>
                                          <p:spTgt spid="252980"/>
                                        </p:tgtEl>
                                        <p:attrNameLst>
                                          <p:attrName>style.visibility</p:attrName>
                                        </p:attrNameLst>
                                      </p:cBhvr>
                                      <p:to>
                                        <p:strVal val="visible"/>
                                      </p:to>
                                    </p:set>
                                  </p:childTnLst>
                                </p:cTn>
                              </p:par>
                            </p:childTnLst>
                          </p:cTn>
                        </p:par>
                        <p:par>
                          <p:cTn id="146" fill="hold">
                            <p:stCondLst>
                              <p:cond delay="4500"/>
                            </p:stCondLst>
                            <p:childTnLst>
                              <p:par>
                                <p:cTn id="147" presetID="1" presetClass="entr" presetSubtype="0" fill="hold" nodeType="afterEffect">
                                  <p:stCondLst>
                                    <p:cond delay="0"/>
                                  </p:stCondLst>
                                  <p:childTnLst>
                                    <p:set>
                                      <p:cBhvr>
                                        <p:cTn id="148" dur="1" fill="hold">
                                          <p:stCondLst>
                                            <p:cond delay="499"/>
                                          </p:stCondLst>
                                        </p:cTn>
                                        <p:tgtEl>
                                          <p:spTgt spid="252981"/>
                                        </p:tgtEl>
                                        <p:attrNameLst>
                                          <p:attrName>style.visibility</p:attrName>
                                        </p:attrNameLst>
                                      </p:cBhvr>
                                      <p:to>
                                        <p:strVal val="visible"/>
                                      </p:to>
                                    </p:set>
                                  </p:childTnLst>
                                </p:cTn>
                              </p:par>
                            </p:childTnLst>
                          </p:cTn>
                        </p:par>
                        <p:par>
                          <p:cTn id="149" fill="hold">
                            <p:stCondLst>
                              <p:cond delay="5000"/>
                            </p:stCondLst>
                            <p:childTnLst>
                              <p:par>
                                <p:cTn id="150" presetID="1" presetClass="entr" presetSubtype="0" fill="hold" nodeType="afterEffect">
                                  <p:stCondLst>
                                    <p:cond delay="0"/>
                                  </p:stCondLst>
                                  <p:childTnLst>
                                    <p:set>
                                      <p:cBhvr>
                                        <p:cTn id="151" dur="1" fill="hold">
                                          <p:stCondLst>
                                            <p:cond delay="499"/>
                                          </p:stCondLst>
                                        </p:cTn>
                                        <p:tgtEl>
                                          <p:spTgt spid="252982"/>
                                        </p:tgtEl>
                                        <p:attrNameLst>
                                          <p:attrName>style.visibility</p:attrName>
                                        </p:attrNameLst>
                                      </p:cBhvr>
                                      <p:to>
                                        <p:strVal val="visible"/>
                                      </p:to>
                                    </p:set>
                                  </p:childTnLst>
                                </p:cTn>
                              </p:par>
                            </p:childTnLst>
                          </p:cTn>
                        </p:par>
                        <p:par>
                          <p:cTn id="152" fill="hold">
                            <p:stCondLst>
                              <p:cond delay="5500"/>
                            </p:stCondLst>
                            <p:childTnLst>
                              <p:par>
                                <p:cTn id="153" presetID="1" presetClass="entr" presetSubtype="0" fill="hold" nodeType="afterEffect">
                                  <p:stCondLst>
                                    <p:cond delay="0"/>
                                  </p:stCondLst>
                                  <p:childTnLst>
                                    <p:set>
                                      <p:cBhvr>
                                        <p:cTn id="154" dur="1" fill="hold">
                                          <p:stCondLst>
                                            <p:cond delay="499"/>
                                          </p:stCondLst>
                                        </p:cTn>
                                        <p:tgtEl>
                                          <p:spTgt spid="252983"/>
                                        </p:tgtEl>
                                        <p:attrNameLst>
                                          <p:attrName>style.visibility</p:attrName>
                                        </p:attrNameLst>
                                      </p:cBhvr>
                                      <p:to>
                                        <p:strVal val="visible"/>
                                      </p:to>
                                    </p:set>
                                  </p:childTnLst>
                                </p:cTn>
                              </p:par>
                            </p:childTnLst>
                          </p:cTn>
                        </p:par>
                        <p:par>
                          <p:cTn id="155" fill="hold">
                            <p:stCondLst>
                              <p:cond delay="6000"/>
                            </p:stCondLst>
                            <p:childTnLst>
                              <p:par>
                                <p:cTn id="156" presetID="1" presetClass="entr" presetSubtype="0" fill="hold" nodeType="afterEffect">
                                  <p:stCondLst>
                                    <p:cond delay="0"/>
                                  </p:stCondLst>
                                  <p:childTnLst>
                                    <p:set>
                                      <p:cBhvr>
                                        <p:cTn id="157" dur="1" fill="hold">
                                          <p:stCondLst>
                                            <p:cond delay="499"/>
                                          </p:stCondLst>
                                        </p:cTn>
                                        <p:tgtEl>
                                          <p:spTgt spid="252984"/>
                                        </p:tgtEl>
                                        <p:attrNameLst>
                                          <p:attrName>style.visibility</p:attrName>
                                        </p:attrNameLst>
                                      </p:cBhvr>
                                      <p:to>
                                        <p:strVal val="visible"/>
                                      </p:to>
                                    </p:set>
                                  </p:childTnLst>
                                </p:cTn>
                              </p:par>
                            </p:childTnLst>
                          </p:cTn>
                        </p:par>
                        <p:par>
                          <p:cTn id="158" fill="hold">
                            <p:stCondLst>
                              <p:cond delay="6500"/>
                            </p:stCondLst>
                            <p:childTnLst>
                              <p:par>
                                <p:cTn id="159" presetID="1" presetClass="entr" presetSubtype="0" fill="hold" nodeType="afterEffect">
                                  <p:stCondLst>
                                    <p:cond delay="0"/>
                                  </p:stCondLst>
                                  <p:childTnLst>
                                    <p:set>
                                      <p:cBhvr>
                                        <p:cTn id="160" dur="1" fill="hold">
                                          <p:stCondLst>
                                            <p:cond delay="499"/>
                                          </p:stCondLst>
                                        </p:cTn>
                                        <p:tgtEl>
                                          <p:spTgt spid="252985"/>
                                        </p:tgtEl>
                                        <p:attrNameLst>
                                          <p:attrName>style.visibility</p:attrName>
                                        </p:attrNameLst>
                                      </p:cBhvr>
                                      <p:to>
                                        <p:strVal val="visible"/>
                                      </p:to>
                                    </p:set>
                                  </p:childTnLst>
                                </p:cTn>
                              </p:par>
                            </p:childTnLst>
                          </p:cTn>
                        </p:par>
                        <p:par>
                          <p:cTn id="161" fill="hold">
                            <p:stCondLst>
                              <p:cond delay="7000"/>
                            </p:stCondLst>
                            <p:childTnLst>
                              <p:par>
                                <p:cTn id="162" presetID="1" presetClass="entr" presetSubtype="0" fill="hold" nodeType="afterEffect">
                                  <p:stCondLst>
                                    <p:cond delay="0"/>
                                  </p:stCondLst>
                                  <p:childTnLst>
                                    <p:set>
                                      <p:cBhvr>
                                        <p:cTn id="163" dur="1" fill="hold">
                                          <p:stCondLst>
                                            <p:cond delay="499"/>
                                          </p:stCondLst>
                                        </p:cTn>
                                        <p:tgtEl>
                                          <p:spTgt spid="252986"/>
                                        </p:tgtEl>
                                        <p:attrNameLst>
                                          <p:attrName>style.visibility</p:attrName>
                                        </p:attrNameLst>
                                      </p:cBhvr>
                                      <p:to>
                                        <p:strVal val="visible"/>
                                      </p:to>
                                    </p:set>
                                  </p:childTnLst>
                                </p:cTn>
                              </p:par>
                            </p:childTnLst>
                          </p:cTn>
                        </p:par>
                        <p:par>
                          <p:cTn id="164" fill="hold">
                            <p:stCondLst>
                              <p:cond delay="7500"/>
                            </p:stCondLst>
                            <p:childTnLst>
                              <p:par>
                                <p:cTn id="165" presetID="1" presetClass="entr" presetSubtype="0" fill="hold" nodeType="afterEffect">
                                  <p:stCondLst>
                                    <p:cond delay="0"/>
                                  </p:stCondLst>
                                  <p:childTnLst>
                                    <p:set>
                                      <p:cBhvr>
                                        <p:cTn id="166" dur="1" fill="hold">
                                          <p:stCondLst>
                                            <p:cond delay="499"/>
                                          </p:stCondLst>
                                        </p:cTn>
                                        <p:tgtEl>
                                          <p:spTgt spid="252987"/>
                                        </p:tgtEl>
                                        <p:attrNameLst>
                                          <p:attrName>style.visibility</p:attrName>
                                        </p:attrNameLst>
                                      </p:cBhvr>
                                      <p:to>
                                        <p:strVal val="visible"/>
                                      </p:to>
                                    </p:set>
                                  </p:childTnLst>
                                </p:cTn>
                              </p:par>
                            </p:childTnLst>
                          </p:cTn>
                        </p:par>
                        <p:par>
                          <p:cTn id="167" fill="hold">
                            <p:stCondLst>
                              <p:cond delay="8000"/>
                            </p:stCondLst>
                            <p:childTnLst>
                              <p:par>
                                <p:cTn id="168" presetID="1" presetClass="entr" presetSubtype="0" fill="hold" nodeType="afterEffect">
                                  <p:stCondLst>
                                    <p:cond delay="0"/>
                                  </p:stCondLst>
                                  <p:childTnLst>
                                    <p:set>
                                      <p:cBhvr>
                                        <p:cTn id="169" dur="1" fill="hold">
                                          <p:stCondLst>
                                            <p:cond delay="499"/>
                                          </p:stCondLst>
                                        </p:cTn>
                                        <p:tgtEl>
                                          <p:spTgt spid="252988"/>
                                        </p:tgtEl>
                                        <p:attrNameLst>
                                          <p:attrName>style.visibility</p:attrName>
                                        </p:attrNameLst>
                                      </p:cBhvr>
                                      <p:to>
                                        <p:strVal val="visible"/>
                                      </p:to>
                                    </p:set>
                                  </p:childTnLst>
                                </p:cTn>
                              </p:par>
                            </p:childTnLst>
                          </p:cTn>
                        </p:par>
                        <p:par>
                          <p:cTn id="170" fill="hold">
                            <p:stCondLst>
                              <p:cond delay="8500"/>
                            </p:stCondLst>
                            <p:childTnLst>
                              <p:par>
                                <p:cTn id="171" presetID="1" presetClass="entr" presetSubtype="0" fill="hold" nodeType="afterEffect">
                                  <p:stCondLst>
                                    <p:cond delay="0"/>
                                  </p:stCondLst>
                                  <p:childTnLst>
                                    <p:set>
                                      <p:cBhvr>
                                        <p:cTn id="172" dur="1" fill="hold">
                                          <p:stCondLst>
                                            <p:cond delay="499"/>
                                          </p:stCondLst>
                                        </p:cTn>
                                        <p:tgtEl>
                                          <p:spTgt spid="252989"/>
                                        </p:tgtEl>
                                        <p:attrNameLst>
                                          <p:attrName>style.visibility</p:attrName>
                                        </p:attrNameLst>
                                      </p:cBhvr>
                                      <p:to>
                                        <p:strVal val="visible"/>
                                      </p:to>
                                    </p:set>
                                  </p:childTnLst>
                                </p:cTn>
                              </p:par>
                            </p:childTnLst>
                          </p:cTn>
                        </p:par>
                        <p:par>
                          <p:cTn id="173" fill="hold">
                            <p:stCondLst>
                              <p:cond delay="9000"/>
                            </p:stCondLst>
                            <p:childTnLst>
                              <p:par>
                                <p:cTn id="174" presetID="1" presetClass="entr" presetSubtype="0" fill="hold" nodeType="afterEffect">
                                  <p:stCondLst>
                                    <p:cond delay="0"/>
                                  </p:stCondLst>
                                  <p:childTnLst>
                                    <p:set>
                                      <p:cBhvr>
                                        <p:cTn id="175" dur="1" fill="hold">
                                          <p:stCondLst>
                                            <p:cond delay="499"/>
                                          </p:stCondLst>
                                        </p:cTn>
                                        <p:tgtEl>
                                          <p:spTgt spid="252990"/>
                                        </p:tgtEl>
                                        <p:attrNameLst>
                                          <p:attrName>style.visibility</p:attrName>
                                        </p:attrNameLst>
                                      </p:cBhvr>
                                      <p:to>
                                        <p:strVal val="visible"/>
                                      </p:to>
                                    </p:set>
                                  </p:childTnLst>
                                </p:cTn>
                              </p:par>
                            </p:childTnLst>
                          </p:cTn>
                        </p:par>
                        <p:par>
                          <p:cTn id="176" fill="hold">
                            <p:stCondLst>
                              <p:cond delay="9500"/>
                            </p:stCondLst>
                            <p:childTnLst>
                              <p:par>
                                <p:cTn id="177" presetID="1" presetClass="entr" presetSubtype="0" fill="hold" nodeType="afterEffect">
                                  <p:stCondLst>
                                    <p:cond delay="0"/>
                                  </p:stCondLst>
                                  <p:childTnLst>
                                    <p:set>
                                      <p:cBhvr>
                                        <p:cTn id="178" dur="1" fill="hold">
                                          <p:stCondLst>
                                            <p:cond delay="499"/>
                                          </p:stCondLst>
                                        </p:cTn>
                                        <p:tgtEl>
                                          <p:spTgt spid="252991"/>
                                        </p:tgtEl>
                                        <p:attrNameLst>
                                          <p:attrName>style.visibility</p:attrName>
                                        </p:attrNameLst>
                                      </p:cBhvr>
                                      <p:to>
                                        <p:strVal val="visible"/>
                                      </p:to>
                                    </p:set>
                                  </p:childTnLst>
                                </p:cTn>
                              </p:par>
                            </p:childTnLst>
                          </p:cTn>
                        </p:par>
                        <p:par>
                          <p:cTn id="179" fill="hold">
                            <p:stCondLst>
                              <p:cond delay="10000"/>
                            </p:stCondLst>
                            <p:childTnLst>
                              <p:par>
                                <p:cTn id="180" presetID="1" presetClass="entr" presetSubtype="0" fill="hold" nodeType="afterEffect">
                                  <p:stCondLst>
                                    <p:cond delay="0"/>
                                  </p:stCondLst>
                                  <p:childTnLst>
                                    <p:set>
                                      <p:cBhvr>
                                        <p:cTn id="181" dur="1" fill="hold">
                                          <p:stCondLst>
                                            <p:cond delay="499"/>
                                          </p:stCondLst>
                                        </p:cTn>
                                        <p:tgtEl>
                                          <p:spTgt spid="252992"/>
                                        </p:tgtEl>
                                        <p:attrNameLst>
                                          <p:attrName>style.visibility</p:attrName>
                                        </p:attrNameLst>
                                      </p:cBhvr>
                                      <p:to>
                                        <p:strVal val="visible"/>
                                      </p:to>
                                    </p:set>
                                  </p:childTnLst>
                                </p:cTn>
                              </p:par>
                            </p:childTnLst>
                          </p:cTn>
                        </p:par>
                        <p:par>
                          <p:cTn id="182" fill="hold">
                            <p:stCondLst>
                              <p:cond delay="10500"/>
                            </p:stCondLst>
                            <p:childTnLst>
                              <p:par>
                                <p:cTn id="183" presetID="1" presetClass="entr" presetSubtype="0" fill="hold" nodeType="afterEffect">
                                  <p:stCondLst>
                                    <p:cond delay="0"/>
                                  </p:stCondLst>
                                  <p:childTnLst>
                                    <p:set>
                                      <p:cBhvr>
                                        <p:cTn id="184" dur="1" fill="hold">
                                          <p:stCondLst>
                                            <p:cond delay="499"/>
                                          </p:stCondLst>
                                        </p:cTn>
                                        <p:tgtEl>
                                          <p:spTgt spid="252993"/>
                                        </p:tgtEl>
                                        <p:attrNameLst>
                                          <p:attrName>style.visibility</p:attrName>
                                        </p:attrNameLst>
                                      </p:cBhvr>
                                      <p:to>
                                        <p:strVal val="visible"/>
                                      </p:to>
                                    </p:set>
                                  </p:childTnLst>
                                </p:cTn>
                              </p:par>
                            </p:childTnLst>
                          </p:cTn>
                        </p:par>
                        <p:par>
                          <p:cTn id="185" fill="hold">
                            <p:stCondLst>
                              <p:cond delay="11000"/>
                            </p:stCondLst>
                            <p:childTnLst>
                              <p:par>
                                <p:cTn id="186" presetID="1" presetClass="entr" presetSubtype="0" fill="hold" nodeType="afterEffect">
                                  <p:stCondLst>
                                    <p:cond delay="0"/>
                                  </p:stCondLst>
                                  <p:childTnLst>
                                    <p:set>
                                      <p:cBhvr>
                                        <p:cTn id="187" dur="1" fill="hold">
                                          <p:stCondLst>
                                            <p:cond delay="499"/>
                                          </p:stCondLst>
                                        </p:cTn>
                                        <p:tgtEl>
                                          <p:spTgt spid="252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nimBg="1"/>
      <p:bldP spid="252940" grpId="0" animBg="1"/>
      <p:bldP spid="252941" grpId="0" animBg="1"/>
      <p:bldP spid="252942" grpId="0" animBg="1"/>
      <p:bldP spid="252970" grpId="0" animBg="1"/>
      <p:bldP spid="252971" grpId="0" autoUpdateAnimBg="0"/>
      <p:bldP spid="25297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lumMod val="40000"/>
              <a:lumOff val="60000"/>
            </a:schemeClr>
          </a:solidFill>
        </p:spPr>
        <p:txBody>
          <a:bodyPr>
            <a:normAutofit/>
          </a:bodyPr>
          <a:lstStyle/>
          <a:p>
            <a:r>
              <a:rPr lang="en-US" sz="8000" b="1" dirty="0" smtClean="0">
                <a:solidFill>
                  <a:srgbClr val="FF0000"/>
                </a:solidFill>
              </a:rPr>
              <a:t>Nature of Antibody</a:t>
            </a:r>
            <a:endParaRPr lang="ar-EG" sz="8000" b="1" dirty="0">
              <a:solidFill>
                <a:srgbClr val="FF0000"/>
              </a:solidFill>
            </a:endParaRPr>
          </a:p>
        </p:txBody>
      </p:sp>
      <p:pic>
        <p:nvPicPr>
          <p:cNvPr id="4" name="Content Placeholder 3" descr="E:\Medarex - Antibody Evolution_files\evolution(1).gif"/>
          <p:cNvPicPr>
            <a:picLocks noGrp="1" noChangeAspect="1" noChangeArrowheads="1"/>
          </p:cNvPicPr>
          <p:nvPr>
            <p:ph idx="1"/>
          </p:nvPr>
        </p:nvPicPr>
        <p:blipFill>
          <a:blip r:embed="rId2"/>
          <a:srcRect/>
          <a:stretch>
            <a:fillRect/>
          </a:stretch>
        </p:blipFill>
        <p:spPr bwMode="auto">
          <a:xfrm>
            <a:off x="0" y="1571612"/>
            <a:ext cx="9144000" cy="5286387"/>
          </a:xfrm>
          <a:prstGeom prst="rect">
            <a:avLst/>
          </a:prstGeom>
          <a:noFill/>
          <a:ln w="9525">
            <a:noFill/>
            <a:miter lim="800000"/>
            <a:headEnd/>
            <a:tailEnd/>
          </a:ln>
        </p:spPr>
      </p:pic>
      <p:sp>
        <p:nvSpPr>
          <p:cNvPr id="5" name="Up Arrow Callout 4"/>
          <p:cNvSpPr/>
          <p:nvPr/>
        </p:nvSpPr>
        <p:spPr>
          <a:xfrm>
            <a:off x="0" y="4643446"/>
            <a:ext cx="2000232" cy="1071570"/>
          </a:xfrm>
          <a:prstGeom prst="upArrow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600" b="1" dirty="0" smtClean="0">
                <a:solidFill>
                  <a:srgbClr val="FF0000"/>
                </a:solidFill>
              </a:rPr>
              <a:t>Omab</a:t>
            </a:r>
            <a:endParaRPr lang="ar-EG" b="1" dirty="0">
              <a:solidFill>
                <a:srgbClr val="FF0000"/>
              </a:solidFill>
            </a:endParaRPr>
          </a:p>
        </p:txBody>
      </p:sp>
      <p:sp>
        <p:nvSpPr>
          <p:cNvPr id="6" name="Up Arrow Callout 5"/>
          <p:cNvSpPr/>
          <p:nvPr/>
        </p:nvSpPr>
        <p:spPr>
          <a:xfrm>
            <a:off x="2500298" y="4572008"/>
            <a:ext cx="1785950" cy="1143008"/>
          </a:xfrm>
          <a:prstGeom prst="upArrow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smtClean="0">
                <a:solidFill>
                  <a:srgbClr val="FF0000"/>
                </a:solidFill>
              </a:rPr>
              <a:t>Ximab</a:t>
            </a:r>
            <a:endParaRPr lang="ar-EG" sz="4000" b="1" dirty="0">
              <a:solidFill>
                <a:srgbClr val="FF0000"/>
              </a:solidFill>
            </a:endParaRPr>
          </a:p>
        </p:txBody>
      </p:sp>
      <p:sp>
        <p:nvSpPr>
          <p:cNvPr id="7" name="Up Arrow Callout 6"/>
          <p:cNvSpPr/>
          <p:nvPr/>
        </p:nvSpPr>
        <p:spPr>
          <a:xfrm>
            <a:off x="4714876" y="4500570"/>
            <a:ext cx="2000264" cy="1143008"/>
          </a:xfrm>
          <a:prstGeom prst="upArrow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smtClean="0">
                <a:solidFill>
                  <a:srgbClr val="FF0000"/>
                </a:solidFill>
              </a:rPr>
              <a:t>Zumab</a:t>
            </a:r>
            <a:endParaRPr lang="ar-EG" sz="4000" b="1" dirty="0">
              <a:solidFill>
                <a:srgbClr val="FF0000"/>
              </a:solidFill>
            </a:endParaRPr>
          </a:p>
        </p:txBody>
      </p:sp>
      <p:sp>
        <p:nvSpPr>
          <p:cNvPr id="8" name="Up Arrow Callout 7"/>
          <p:cNvSpPr/>
          <p:nvPr/>
        </p:nvSpPr>
        <p:spPr>
          <a:xfrm>
            <a:off x="7072330" y="4500570"/>
            <a:ext cx="1785950" cy="1071570"/>
          </a:xfrm>
          <a:prstGeom prst="upArrow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800" b="1" dirty="0" smtClean="0">
                <a:solidFill>
                  <a:srgbClr val="FF0000"/>
                </a:solidFill>
              </a:rPr>
              <a:t>umab</a:t>
            </a:r>
            <a:endParaRPr lang="ar-EG" sz="48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00B050"/>
          </a:solidFill>
        </p:spPr>
        <p:txBody>
          <a:bodyPr>
            <a:noAutofit/>
          </a:bodyPr>
          <a:lstStyle/>
          <a:p>
            <a:pPr algn="ctr" rtl="0">
              <a:buNone/>
            </a:pPr>
            <a:r>
              <a:rPr lang="en-US" sz="8800" b="1" dirty="0" smtClean="0">
                <a:solidFill>
                  <a:srgbClr val="FF0000"/>
                </a:solidFill>
              </a:rPr>
              <a:t>Hybridoma</a:t>
            </a:r>
            <a:r>
              <a:rPr lang="en-US" sz="7200" b="1" dirty="0" smtClean="0">
                <a:solidFill>
                  <a:srgbClr val="FF0000"/>
                </a:solidFill>
              </a:rPr>
              <a:t> technology has been replaced by </a:t>
            </a:r>
            <a:r>
              <a:rPr lang="en-US" sz="7200" b="1" dirty="0" smtClean="0">
                <a:solidFill>
                  <a:srgbClr val="FF0000"/>
                </a:solidFill>
                <a:hlinkClick r:id="rId2" tooltip="Recombinant DNA technology"/>
              </a:rPr>
              <a:t>recombinant DNA technology</a:t>
            </a:r>
            <a:r>
              <a:rPr lang="en-US" sz="7200" b="1" dirty="0" smtClean="0">
                <a:solidFill>
                  <a:srgbClr val="FF0000"/>
                </a:solidFill>
                <a:hlinkClick r:id="rId2" tooltip="Recombinant DNA technology"/>
              </a:rPr>
              <a:t>, </a:t>
            </a:r>
            <a:r>
              <a:rPr lang="en-US" sz="7200" b="1" dirty="0" smtClean="0">
                <a:solidFill>
                  <a:srgbClr val="FF0000"/>
                </a:solidFill>
                <a:hlinkClick r:id="rId3" tooltip="Transgenic"/>
              </a:rPr>
              <a:t>transgenic</a:t>
            </a:r>
            <a:r>
              <a:rPr lang="en-US" sz="7200" b="1" dirty="0" smtClean="0">
                <a:solidFill>
                  <a:srgbClr val="FF0000"/>
                </a:solidFill>
              </a:rPr>
              <a:t> </a:t>
            </a:r>
            <a:r>
              <a:rPr lang="en-US" sz="7200" b="1" dirty="0" smtClean="0">
                <a:solidFill>
                  <a:srgbClr val="FF0000"/>
                </a:solidFill>
                <a:hlinkClick r:id="rId2" tooltip="Recombinant DNA technology"/>
              </a:rPr>
              <a:t>mice and </a:t>
            </a:r>
            <a:r>
              <a:rPr lang="en-US" sz="7200" b="1" dirty="0" smtClean="0">
                <a:solidFill>
                  <a:srgbClr val="FF0000"/>
                </a:solidFill>
                <a:hlinkClick r:id="rId4" tooltip="Phage display"/>
              </a:rPr>
              <a:t>phage display</a:t>
            </a:r>
            <a:r>
              <a:rPr lang="en-US" sz="7200" b="1" dirty="0" smtClean="0">
                <a:solidFill>
                  <a:srgbClr val="FF0000"/>
                </a:solidFill>
              </a:rPr>
              <a:t>.</a:t>
            </a:r>
            <a:endParaRPr lang="ar-EG" sz="72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
            </a:r>
            <a:br>
              <a:rPr lang="en-US" sz="4800" b="1" dirty="0" smtClean="0">
                <a:solidFill>
                  <a:srgbClr val="FF0000"/>
                </a:solidFill>
              </a:rPr>
            </a:br>
            <a:r>
              <a:rPr lang="en-US" sz="4800" b="1" dirty="0" smtClean="0">
                <a:solidFill>
                  <a:srgbClr val="FF0000"/>
                </a:solidFill>
              </a:rPr>
              <a:t>Types of monoclonal antibodies</a:t>
            </a:r>
            <a:br>
              <a:rPr lang="en-US" sz="4800" b="1" dirty="0" smtClean="0">
                <a:solidFill>
                  <a:srgbClr val="FF0000"/>
                </a:solidFill>
              </a:rPr>
            </a:br>
            <a:r>
              <a:rPr lang="en-US" sz="4800" dirty="0" smtClean="0">
                <a:solidFill>
                  <a:srgbClr val="FF0000"/>
                </a:solidFill>
              </a:rPr>
              <a:t/>
            </a:r>
            <a:br>
              <a:rPr lang="en-US" sz="4800" dirty="0" smtClean="0">
                <a:solidFill>
                  <a:srgbClr val="FF0000"/>
                </a:solidFill>
              </a:rPr>
            </a:br>
            <a:endParaRPr lang="ar-EG" sz="4800" dirty="0">
              <a:solidFill>
                <a:srgbClr val="FF0000"/>
              </a:solidFill>
            </a:endParaRPr>
          </a:p>
        </p:txBody>
      </p:sp>
      <p:sp>
        <p:nvSpPr>
          <p:cNvPr id="3" name="Content Placeholder 2"/>
          <p:cNvSpPr>
            <a:spLocks noGrp="1"/>
          </p:cNvSpPr>
          <p:nvPr>
            <p:ph idx="1"/>
          </p:nvPr>
        </p:nvSpPr>
        <p:spPr>
          <a:xfrm>
            <a:off x="0" y="1071546"/>
            <a:ext cx="9144000" cy="5786454"/>
          </a:xfrm>
          <a:solidFill>
            <a:schemeClr val="accent6">
              <a:lumMod val="40000"/>
              <a:lumOff val="60000"/>
            </a:schemeClr>
          </a:solidFill>
        </p:spPr>
        <p:txBody>
          <a:bodyPr>
            <a:normAutofit lnSpcReduction="10000"/>
          </a:bodyPr>
          <a:lstStyle/>
          <a:p>
            <a:pPr algn="l" rtl="0"/>
            <a:r>
              <a:rPr lang="en-US" dirty="0" smtClean="0"/>
              <a:t>Two types of monoclonal antibodies are used in cancer treatments:</a:t>
            </a:r>
          </a:p>
          <a:p>
            <a:pPr lvl="0" algn="l" rtl="0"/>
            <a:r>
              <a:rPr lang="en-US" sz="4000" b="1" u="sng" dirty="0" smtClean="0">
                <a:solidFill>
                  <a:srgbClr val="00B050"/>
                </a:solidFill>
              </a:rPr>
              <a:t>Naked mAbs :</a:t>
            </a:r>
            <a:r>
              <a:rPr lang="en-US" sz="4000" b="1" i="1" dirty="0" smtClean="0">
                <a:solidFill>
                  <a:srgbClr val="00B050"/>
                </a:solidFill>
              </a:rPr>
              <a:t> </a:t>
            </a:r>
            <a:r>
              <a:rPr lang="en-US" sz="4000" b="1" dirty="0" smtClean="0">
                <a:solidFill>
                  <a:srgbClr val="00B050"/>
                </a:solidFill>
              </a:rPr>
              <a:t> </a:t>
            </a:r>
            <a:r>
              <a:rPr lang="en-US" dirty="0" smtClean="0"/>
              <a:t>are antibodies that work by themselves. There is no drug or radioactive material attached to them. These are the most commonly used mAbs at this time.</a:t>
            </a:r>
          </a:p>
          <a:p>
            <a:pPr lvl="0" algn="l" rtl="0"/>
            <a:r>
              <a:rPr lang="en-US" sz="4000" b="1" u="sng" dirty="0" smtClean="0">
                <a:solidFill>
                  <a:srgbClr val="00B050"/>
                </a:solidFill>
              </a:rPr>
              <a:t>Conjugated mAbs :</a:t>
            </a:r>
            <a:r>
              <a:rPr lang="en-US" sz="4000" dirty="0" smtClean="0">
                <a:solidFill>
                  <a:srgbClr val="00B050"/>
                </a:solidFill>
              </a:rPr>
              <a:t>  </a:t>
            </a:r>
            <a:r>
              <a:rPr lang="en-US" dirty="0" smtClean="0"/>
              <a:t>are those joined to a chemotherapy drug, radioactive particle, or a toxin (a substance that poisons cells). These mAbs work, at least in part, by acting as homing devices to take these substances directly to the cancer cells.</a:t>
            </a:r>
          </a:p>
          <a:p>
            <a:pPr algn="l" rtl="0"/>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FFC000"/>
          </a:solidFill>
        </p:spPr>
        <p:txBody>
          <a:bodyPr/>
          <a:lstStyle/>
          <a:p>
            <a:pPr rtl="0"/>
            <a:r>
              <a:rPr lang="en-US" sz="5400" b="1" dirty="0" smtClean="0"/>
              <a:t>Terminology</a:t>
            </a:r>
            <a:endParaRPr lang="ar-EG" b="1" dirty="0"/>
          </a:p>
        </p:txBody>
      </p:sp>
      <p:sp>
        <p:nvSpPr>
          <p:cNvPr id="3" name="Content Placeholder 2"/>
          <p:cNvSpPr>
            <a:spLocks noGrp="1"/>
          </p:cNvSpPr>
          <p:nvPr>
            <p:ph idx="1"/>
          </p:nvPr>
        </p:nvSpPr>
        <p:spPr>
          <a:xfrm>
            <a:off x="0" y="1142984"/>
            <a:ext cx="9144000" cy="5715016"/>
          </a:xfrm>
          <a:solidFill>
            <a:srgbClr val="FF0000"/>
          </a:solidFill>
        </p:spPr>
        <p:txBody>
          <a:bodyPr/>
          <a:lstStyle/>
          <a:p>
            <a:pPr algn="l" rtl="0"/>
            <a:endParaRPr lang="ar-EG" b="1" dirty="0"/>
          </a:p>
        </p:txBody>
      </p:sp>
      <p:sp>
        <p:nvSpPr>
          <p:cNvPr id="4" name="Oval 3"/>
          <p:cNvSpPr/>
          <p:nvPr/>
        </p:nvSpPr>
        <p:spPr>
          <a:xfrm>
            <a:off x="4143372" y="1071546"/>
            <a:ext cx="5000628" cy="192882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6000" b="1" dirty="0" smtClean="0">
                <a:solidFill>
                  <a:schemeClr val="bg1"/>
                </a:solidFill>
              </a:rPr>
              <a:t>Target therapy</a:t>
            </a:r>
            <a:endParaRPr lang="ar-EG" sz="6000" b="1" dirty="0">
              <a:solidFill>
                <a:schemeClr val="bg1"/>
              </a:solidFill>
            </a:endParaRPr>
          </a:p>
        </p:txBody>
      </p:sp>
      <p:sp>
        <p:nvSpPr>
          <p:cNvPr id="5" name="Oval 4"/>
          <p:cNvSpPr/>
          <p:nvPr/>
        </p:nvSpPr>
        <p:spPr>
          <a:xfrm>
            <a:off x="0" y="857232"/>
            <a:ext cx="407193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800" b="1" dirty="0" smtClean="0">
                <a:solidFill>
                  <a:schemeClr val="tx1"/>
                </a:solidFill>
              </a:rPr>
              <a:t>Immunotherapy</a:t>
            </a:r>
            <a:endParaRPr lang="ar-EG" sz="2800" b="1" dirty="0">
              <a:solidFill>
                <a:schemeClr val="tx1"/>
              </a:solidFill>
            </a:endParaRPr>
          </a:p>
        </p:txBody>
      </p:sp>
      <p:sp>
        <p:nvSpPr>
          <p:cNvPr id="6" name="Oval 5"/>
          <p:cNvSpPr/>
          <p:nvPr/>
        </p:nvSpPr>
        <p:spPr>
          <a:xfrm>
            <a:off x="0" y="4786298"/>
            <a:ext cx="4000496" cy="2071702"/>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solidFill>
                  <a:schemeClr val="tx1"/>
                </a:solidFill>
              </a:rPr>
              <a:t>Biotherapy</a:t>
            </a:r>
            <a:endParaRPr lang="ar-EG" sz="4400" b="1" dirty="0">
              <a:solidFill>
                <a:schemeClr val="tx1"/>
              </a:solidFill>
            </a:endParaRPr>
          </a:p>
        </p:txBody>
      </p:sp>
      <p:sp>
        <p:nvSpPr>
          <p:cNvPr id="7" name="Oval 6"/>
          <p:cNvSpPr/>
          <p:nvPr/>
        </p:nvSpPr>
        <p:spPr>
          <a:xfrm>
            <a:off x="5072066" y="4500570"/>
            <a:ext cx="4286280" cy="235743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5400" b="1" dirty="0" smtClean="0">
                <a:solidFill>
                  <a:schemeClr val="tx1"/>
                </a:solidFill>
              </a:rPr>
              <a:t>Cancer vaccine</a:t>
            </a:r>
            <a:endParaRPr lang="ar-EG" sz="5400" b="1" dirty="0">
              <a:solidFill>
                <a:schemeClr val="tx1"/>
              </a:solidFill>
            </a:endParaRPr>
          </a:p>
        </p:txBody>
      </p:sp>
      <p:sp>
        <p:nvSpPr>
          <p:cNvPr id="8" name="Oval 7"/>
          <p:cNvSpPr/>
          <p:nvPr/>
        </p:nvSpPr>
        <p:spPr>
          <a:xfrm>
            <a:off x="5500694" y="2928934"/>
            <a:ext cx="3929090" cy="150017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7200" b="1" dirty="0" smtClean="0">
                <a:solidFill>
                  <a:schemeClr val="tx2"/>
                </a:solidFill>
              </a:rPr>
              <a:t>TKIs</a:t>
            </a:r>
            <a:endParaRPr lang="ar-EG" sz="4400" b="1" dirty="0">
              <a:solidFill>
                <a:schemeClr val="tx2"/>
              </a:solidFill>
            </a:endParaRPr>
          </a:p>
        </p:txBody>
      </p:sp>
      <p:sp>
        <p:nvSpPr>
          <p:cNvPr id="9" name="Oval 8"/>
          <p:cNvSpPr/>
          <p:nvPr/>
        </p:nvSpPr>
        <p:spPr>
          <a:xfrm>
            <a:off x="3214678" y="2143116"/>
            <a:ext cx="2714644" cy="4714884"/>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smtClean="0">
                <a:solidFill>
                  <a:schemeClr val="tx1"/>
                </a:solidFill>
              </a:rPr>
              <a:t>Biological therapy </a:t>
            </a:r>
            <a:endParaRPr lang="ar-EG" sz="3200" b="1" dirty="0">
              <a:solidFill>
                <a:schemeClr val="tx1"/>
              </a:solidFill>
            </a:endParaRPr>
          </a:p>
        </p:txBody>
      </p:sp>
      <p:sp>
        <p:nvSpPr>
          <p:cNvPr id="10" name="Oval 9"/>
          <p:cNvSpPr/>
          <p:nvPr/>
        </p:nvSpPr>
        <p:spPr>
          <a:xfrm>
            <a:off x="-500098" y="2357430"/>
            <a:ext cx="4286248" cy="242886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400" b="1" dirty="0" smtClean="0">
                <a:solidFill>
                  <a:srgbClr val="7030A0"/>
                </a:solidFill>
              </a:rPr>
              <a:t>Monoclonal antibody</a:t>
            </a:r>
            <a:endParaRPr lang="ar-EG" sz="4400" b="1"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Naked monoclonal antibodies :</a:t>
            </a:r>
            <a:r>
              <a:rPr lang="en-US" dirty="0" smtClean="0">
                <a:solidFill>
                  <a:srgbClr val="FF0000"/>
                </a:solidFill>
              </a:rPr>
              <a:t/>
            </a:r>
            <a:br>
              <a:rPr lang="en-US" dirty="0" smtClean="0">
                <a:solidFill>
                  <a:srgbClr val="FF0000"/>
                </a:solidFill>
              </a:rPr>
            </a:br>
            <a:endParaRPr lang="ar-EG" dirty="0">
              <a:solidFill>
                <a:srgbClr val="FF0000"/>
              </a:solidFill>
            </a:endParaRPr>
          </a:p>
        </p:txBody>
      </p:sp>
      <p:sp>
        <p:nvSpPr>
          <p:cNvPr id="3" name="Content Placeholder 2"/>
          <p:cNvSpPr>
            <a:spLocks noGrp="1"/>
          </p:cNvSpPr>
          <p:nvPr>
            <p:ph idx="1"/>
          </p:nvPr>
        </p:nvSpPr>
        <p:spPr>
          <a:xfrm>
            <a:off x="0" y="785794"/>
            <a:ext cx="9144000" cy="5857892"/>
          </a:xfrm>
        </p:spPr>
        <p:txBody>
          <a:bodyPr>
            <a:noAutofit/>
          </a:bodyPr>
          <a:lstStyle/>
          <a:p>
            <a:pPr algn="l" rtl="0"/>
            <a:r>
              <a:rPr lang="en-US" b="1" u="sng" dirty="0" smtClean="0">
                <a:solidFill>
                  <a:srgbClr val="FF0000"/>
                </a:solidFill>
              </a:rPr>
              <a:t>Naked mAbs can work in different ways. </a:t>
            </a:r>
          </a:p>
          <a:p>
            <a:pPr algn="l" rtl="0"/>
            <a:r>
              <a:rPr lang="en-US" sz="2800" b="1" dirty="0" smtClean="0"/>
              <a:t>A- </a:t>
            </a:r>
            <a:r>
              <a:rPr lang="en-US" sz="2800" dirty="0" smtClean="0"/>
              <a:t>Some may boost a person’s immune response against cancer cells. </a:t>
            </a:r>
          </a:p>
          <a:p>
            <a:pPr algn="l" rtl="0"/>
            <a:r>
              <a:rPr lang="en-US" sz="2800" b="1" dirty="0" smtClean="0"/>
              <a:t>B- </a:t>
            </a:r>
            <a:r>
              <a:rPr lang="en-US" sz="2800" dirty="0" smtClean="0"/>
              <a:t>Others work by blocking specific proteins that help cancer cells grow. (Some may do both.) </a:t>
            </a:r>
          </a:p>
          <a:p>
            <a:pPr algn="l" rtl="0"/>
            <a:r>
              <a:rPr lang="en-US" sz="2800" b="1" dirty="0" smtClean="0"/>
              <a:t>C- </a:t>
            </a:r>
            <a:r>
              <a:rPr lang="en-US" sz="2800" dirty="0" smtClean="0"/>
              <a:t>Some naked MAbs attach to cancer cells to act as a marker for the body's immune system to destroy them. An example of this is </a:t>
            </a:r>
            <a:r>
              <a:rPr lang="en-US" sz="2800" dirty="0" err="1" smtClean="0"/>
              <a:t>alemtuzumab</a:t>
            </a:r>
            <a:endParaRPr lang="en-US" sz="2800" dirty="0" smtClean="0"/>
          </a:p>
          <a:p>
            <a:pPr algn="l" rtl="0"/>
            <a:r>
              <a:rPr lang="en-US" sz="2800" b="1" dirty="0" smtClean="0"/>
              <a:t>D- </a:t>
            </a:r>
            <a:r>
              <a:rPr lang="en-US" sz="2800" dirty="0" smtClean="0"/>
              <a:t>Some naked mAbs work mainly by attaching to and blocking specific antigens that are important signals for cancer cells (or other cells that help cancer cells grow or spread).</a:t>
            </a:r>
            <a:endParaRPr lang="ar-EG"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1546"/>
          </a:xfr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rtl="0"/>
            <a:r>
              <a:rPr lang="en-US" b="1" dirty="0" smtClean="0">
                <a:solidFill>
                  <a:srgbClr val="FF0000"/>
                </a:solidFill>
              </a:rPr>
              <a:t/>
            </a:r>
            <a:br>
              <a:rPr lang="en-US" b="1" dirty="0" smtClean="0">
                <a:solidFill>
                  <a:srgbClr val="FF0000"/>
                </a:solidFill>
              </a:rPr>
            </a:br>
            <a:r>
              <a:rPr lang="en-US" b="1" dirty="0" smtClean="0">
                <a:solidFill>
                  <a:srgbClr val="FF0000"/>
                </a:solidFill>
              </a:rPr>
              <a:t>Conjugated monoclonal antibodies</a:t>
            </a:r>
            <a:r>
              <a:rPr lang="en-US" dirty="0" smtClean="0">
                <a:solidFill>
                  <a:srgbClr val="FF0000"/>
                </a:solidFill>
              </a:rPr>
              <a:t/>
            </a:r>
            <a:br>
              <a:rPr lang="en-US" dirty="0" smtClean="0">
                <a:solidFill>
                  <a:srgbClr val="FF0000"/>
                </a:solidFill>
              </a:rPr>
            </a:br>
            <a:endParaRPr lang="ar-EG" dirty="0">
              <a:solidFill>
                <a:srgbClr val="FF0000"/>
              </a:solidFill>
            </a:endParaRPr>
          </a:p>
        </p:txBody>
      </p:sp>
      <p:sp>
        <p:nvSpPr>
          <p:cNvPr id="3" name="Content Placeholder 2"/>
          <p:cNvSpPr>
            <a:spLocks noGrp="1"/>
          </p:cNvSpPr>
          <p:nvPr>
            <p:ph idx="1"/>
          </p:nvPr>
        </p:nvSpPr>
        <p:spPr>
          <a:xfrm>
            <a:off x="0" y="1071546"/>
            <a:ext cx="9144000" cy="5786454"/>
          </a:xfrm>
        </p:spPr>
        <p:txBody>
          <a:bodyPr>
            <a:normAutofit fontScale="92500"/>
          </a:bodyPr>
          <a:lstStyle/>
          <a:p>
            <a:pPr algn="l" rtl="0"/>
            <a:r>
              <a:rPr lang="en-US" b="1" dirty="0" smtClean="0">
                <a:solidFill>
                  <a:srgbClr val="FF0000"/>
                </a:solidFill>
              </a:rPr>
              <a:t>Monoclonal antibodies attached to a radioactive substance, drug, or toxin, are called </a:t>
            </a:r>
            <a:r>
              <a:rPr lang="en-US" b="1" i="1" dirty="0" smtClean="0">
                <a:solidFill>
                  <a:srgbClr val="FF0000"/>
                </a:solidFill>
              </a:rPr>
              <a:t>conjugated</a:t>
            </a:r>
            <a:r>
              <a:rPr lang="en-US" b="1" dirty="0" smtClean="0">
                <a:solidFill>
                  <a:srgbClr val="FF0000"/>
                </a:solidFill>
              </a:rPr>
              <a:t> mAbs.</a:t>
            </a:r>
            <a:r>
              <a:rPr lang="en-US" dirty="0" smtClean="0">
                <a:solidFill>
                  <a:srgbClr val="FF0000"/>
                </a:solidFill>
              </a:rPr>
              <a:t> </a:t>
            </a:r>
            <a:r>
              <a:rPr lang="en-US" dirty="0" smtClean="0"/>
              <a:t>The </a:t>
            </a:r>
            <a:r>
              <a:rPr lang="en-US" dirty="0" err="1" smtClean="0"/>
              <a:t>mAb</a:t>
            </a:r>
            <a:r>
              <a:rPr lang="en-US" dirty="0" smtClean="0"/>
              <a:t> is used as a homing device to take one of these substances directly to the cancer cells. The </a:t>
            </a:r>
            <a:r>
              <a:rPr lang="en-US" dirty="0" err="1" smtClean="0"/>
              <a:t>mAb</a:t>
            </a:r>
            <a:r>
              <a:rPr lang="en-US" dirty="0" smtClean="0"/>
              <a:t> circulates in the body until it can find and hook onto the target antigen. It then delivers the toxic substance where it is needed most. This lessens the damage to normal cells in other parts of the body. </a:t>
            </a:r>
          </a:p>
          <a:p>
            <a:pPr algn="l" rtl="0"/>
            <a:r>
              <a:rPr lang="en-US" dirty="0" smtClean="0"/>
              <a:t>Conjugated mAbs are also sometimes referred to as </a:t>
            </a:r>
            <a:r>
              <a:rPr lang="en-US" b="1" i="1" dirty="0" smtClean="0"/>
              <a:t>tagged</a:t>
            </a:r>
            <a:r>
              <a:rPr lang="en-US" b="1" dirty="0" smtClean="0"/>
              <a:t>, </a:t>
            </a:r>
            <a:r>
              <a:rPr lang="en-US" b="1" i="1" dirty="0" smtClean="0"/>
              <a:t>labeled</a:t>
            </a:r>
            <a:r>
              <a:rPr lang="en-US" b="1" dirty="0" smtClean="0"/>
              <a:t>, or </a:t>
            </a:r>
            <a:r>
              <a:rPr lang="en-US" b="1" i="1" dirty="0" smtClean="0"/>
              <a:t>loaded</a:t>
            </a:r>
            <a:r>
              <a:rPr lang="en-US" b="1" dirty="0" smtClean="0"/>
              <a:t> antibodies</a:t>
            </a:r>
            <a:r>
              <a:rPr lang="en-US" dirty="0" smtClean="0"/>
              <a:t>. They can be divided into groups depending on what they are linked to.</a:t>
            </a:r>
          </a:p>
          <a:p>
            <a:pPr algn="l" rtl="0"/>
            <a:endParaRPr lang="ar-E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l" rtl="0"/>
            <a:r>
              <a:rPr lang="en-US" sz="3600" b="1" dirty="0" smtClean="0">
                <a:solidFill>
                  <a:srgbClr val="FF0000"/>
                </a:solidFill>
              </a:rPr>
              <a:t>mAbs with radioactive particles attached </a:t>
            </a:r>
          </a:p>
          <a:p>
            <a:pPr lvl="0" algn="l" rtl="0"/>
            <a:r>
              <a:rPr lang="en-US" dirty="0" smtClean="0"/>
              <a:t>are referred to as </a:t>
            </a:r>
            <a:r>
              <a:rPr lang="en-US" i="1" dirty="0" smtClean="0"/>
              <a:t>radiolabeled</a:t>
            </a:r>
            <a:r>
              <a:rPr lang="en-US" dirty="0" smtClean="0"/>
              <a:t>, and treatment with this type of antibody is known as </a:t>
            </a:r>
            <a:r>
              <a:rPr lang="en-US" i="1" dirty="0" err="1" smtClean="0"/>
              <a:t>radioimmunotherapy</a:t>
            </a:r>
            <a:r>
              <a:rPr lang="en-US" i="1" dirty="0" smtClean="0"/>
              <a:t> </a:t>
            </a:r>
            <a:r>
              <a:rPr lang="en-US" dirty="0" smtClean="0"/>
              <a:t>(RIT). </a:t>
            </a:r>
          </a:p>
          <a:p>
            <a:pPr algn="l" rtl="0"/>
            <a:r>
              <a:rPr lang="en-US" sz="3600" b="1" dirty="0" smtClean="0">
                <a:solidFill>
                  <a:srgbClr val="00B050"/>
                </a:solidFill>
              </a:rPr>
              <a:t>Radiolabeled antibodies</a:t>
            </a:r>
            <a:r>
              <a:rPr lang="en-US" b="1" dirty="0" smtClean="0"/>
              <a:t>:</a:t>
            </a:r>
            <a:r>
              <a:rPr lang="en-US" dirty="0" smtClean="0"/>
              <a:t> Radiolabeled antibodies have small radioactive particles attached to them. </a:t>
            </a:r>
            <a:r>
              <a:rPr lang="en-US" b="1" dirty="0" smtClean="0">
                <a:solidFill>
                  <a:srgbClr val="FF0000"/>
                </a:solidFill>
              </a:rPr>
              <a:t>Ibritumomab tiuxetan</a:t>
            </a:r>
            <a:r>
              <a:rPr lang="en-US" dirty="0" smtClean="0">
                <a:solidFill>
                  <a:srgbClr val="FF0000"/>
                </a:solidFill>
              </a:rPr>
              <a:t> </a:t>
            </a:r>
            <a:r>
              <a:rPr lang="en-US" dirty="0" smtClean="0"/>
              <a:t>(Zevalin</a:t>
            </a:r>
            <a:r>
              <a:rPr lang="en-US" baseline="30000" dirty="0" smtClean="0"/>
              <a:t>®</a:t>
            </a:r>
            <a:r>
              <a:rPr lang="en-US" dirty="0" smtClean="0"/>
              <a:t>) and </a:t>
            </a:r>
            <a:r>
              <a:rPr lang="en-US" b="1" dirty="0" smtClean="0">
                <a:solidFill>
                  <a:srgbClr val="FF0000"/>
                </a:solidFill>
              </a:rPr>
              <a:t>tositumomab</a:t>
            </a:r>
            <a:r>
              <a:rPr lang="en-US" dirty="0" smtClean="0"/>
              <a:t> (Bexxar</a:t>
            </a:r>
            <a:r>
              <a:rPr lang="en-US" baseline="30000" dirty="0" smtClean="0"/>
              <a:t>®</a:t>
            </a:r>
            <a:r>
              <a:rPr lang="en-US" dirty="0" smtClean="0"/>
              <a:t>) are examples of radiolabeled mAbs. Both of these are antibodies against </a:t>
            </a:r>
            <a:r>
              <a:rPr lang="en-US" b="1" u="sng" dirty="0" smtClean="0">
                <a:solidFill>
                  <a:srgbClr val="FF0000"/>
                </a:solidFill>
              </a:rPr>
              <a:t>the CD20 </a:t>
            </a:r>
            <a:r>
              <a:rPr lang="en-US" dirty="0" smtClean="0"/>
              <a:t>antigen, but they each have a different radioactive particle attached. They deliver radioactivity directly to cancerous B cells and can be used to treat some types of non-Hodgkin lymphoma.</a:t>
            </a:r>
          </a:p>
          <a:p>
            <a:pPr lvl="0" algn="l" rtl="0"/>
            <a:endParaRPr lang="en-US" dirty="0" smtClean="0"/>
          </a:p>
          <a:p>
            <a:pPr algn="l" rtl="0"/>
            <a:endParaRPr lang="ar-E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a:solidFill>
            <a:schemeClr val="tx2"/>
          </a:solidFill>
          <a:ln>
            <a:solidFill>
              <a:srgbClr val="FF0000"/>
            </a:solidFill>
          </a:ln>
        </p:spPr>
        <p:txBody>
          <a:bodyPr>
            <a:normAutofit fontScale="90000"/>
          </a:bodyPr>
          <a:lstStyle/>
          <a:p>
            <a:pPr lvl="0" rtl="0"/>
            <a:r>
              <a:rPr lang="en-US" b="1" dirty="0" smtClean="0">
                <a:solidFill>
                  <a:srgbClr val="FF0000"/>
                </a:solidFill>
              </a:rPr>
              <a:t/>
            </a:r>
            <a:br>
              <a:rPr lang="en-US" b="1" dirty="0" smtClean="0">
                <a:solidFill>
                  <a:srgbClr val="FF0000"/>
                </a:solidFill>
              </a:rPr>
            </a:br>
            <a:r>
              <a:rPr lang="en-US" b="1" dirty="0" smtClean="0">
                <a:solidFill>
                  <a:schemeClr val="bg1"/>
                </a:solidFill>
              </a:rPr>
              <a:t>mAbs with chemotherapy drugs attached</a:t>
            </a:r>
            <a:r>
              <a:rPr lang="en-US" dirty="0" smtClean="0">
                <a:solidFill>
                  <a:schemeClr val="bg1"/>
                </a:solidFill>
              </a:rPr>
              <a:t> </a:t>
            </a:r>
            <a:r>
              <a:rPr lang="en-US" sz="4900" b="1" dirty="0" smtClean="0">
                <a:solidFill>
                  <a:schemeClr val="bg1"/>
                </a:solidFill>
              </a:rPr>
              <a:t>(</a:t>
            </a:r>
            <a:r>
              <a:rPr lang="en-US" sz="4900" b="1" i="1" dirty="0" smtClean="0">
                <a:solidFill>
                  <a:schemeClr val="bg1"/>
                </a:solidFill>
              </a:rPr>
              <a:t>chemolabeled)</a:t>
            </a:r>
            <a:r>
              <a:rPr lang="en-US" sz="4900" b="1" dirty="0" smtClean="0">
                <a:solidFill>
                  <a:schemeClr val="bg1"/>
                </a:solidFill>
              </a:rPr>
              <a:t>.</a:t>
            </a:r>
            <a:r>
              <a:rPr lang="en-US" dirty="0" smtClean="0">
                <a:solidFill>
                  <a:srgbClr val="FF0000"/>
                </a:solidFill>
              </a:rPr>
              <a:t/>
            </a:r>
            <a:br>
              <a:rPr lang="en-US" dirty="0" smtClean="0">
                <a:solidFill>
                  <a:srgbClr val="FF0000"/>
                </a:solidFill>
              </a:rPr>
            </a:br>
            <a:endParaRPr lang="ar-EG" dirty="0">
              <a:solidFill>
                <a:srgbClr val="FF0000"/>
              </a:solidFill>
            </a:endParaRPr>
          </a:p>
        </p:txBody>
      </p:sp>
      <p:sp>
        <p:nvSpPr>
          <p:cNvPr id="3" name="Content Placeholder 2"/>
          <p:cNvSpPr>
            <a:spLocks noGrp="1"/>
          </p:cNvSpPr>
          <p:nvPr>
            <p:ph idx="1"/>
          </p:nvPr>
        </p:nvSpPr>
        <p:spPr>
          <a:xfrm>
            <a:off x="0" y="1214422"/>
            <a:ext cx="9144000" cy="5643578"/>
          </a:xfrm>
          <a:solidFill>
            <a:schemeClr val="accent6">
              <a:lumMod val="60000"/>
              <a:lumOff val="40000"/>
            </a:schemeClr>
          </a:solidFill>
        </p:spPr>
        <p:txBody>
          <a:bodyPr>
            <a:noAutofit/>
          </a:bodyPr>
          <a:lstStyle/>
          <a:p>
            <a:pPr algn="l" rtl="0">
              <a:buNone/>
            </a:pPr>
            <a:r>
              <a:rPr lang="en-US" b="1" dirty="0" smtClean="0">
                <a:solidFill>
                  <a:srgbClr val="00B050"/>
                </a:solidFill>
              </a:rPr>
              <a:t>Chemolabeled antibodies: </a:t>
            </a:r>
            <a:r>
              <a:rPr lang="en-US" sz="2800" b="1" dirty="0" smtClean="0"/>
              <a:t>These mAbs have powerful chemotherapy drugs attached to them. (The chemotherapy drug is often too powerful to be used on its own – it would cause too many side effects if not attached to an </a:t>
            </a:r>
            <a:r>
              <a:rPr lang="en-US" sz="2800" b="1" dirty="0" err="1" smtClean="0"/>
              <a:t>mAb</a:t>
            </a:r>
            <a:r>
              <a:rPr lang="en-US" sz="2800" b="1" dirty="0" smtClean="0"/>
              <a:t>.) </a:t>
            </a:r>
          </a:p>
          <a:p>
            <a:pPr algn="l" rtl="0"/>
            <a:r>
              <a:rPr lang="en-US" sz="2800" b="1" dirty="0" smtClean="0"/>
              <a:t>The only chemolabeled antibody approved by the FDA to treat cancer at this time is </a:t>
            </a:r>
            <a:r>
              <a:rPr lang="en-US" b="1" u="heavy" dirty="0" err="1" smtClean="0">
                <a:solidFill>
                  <a:srgbClr val="00B050"/>
                </a:solidFill>
              </a:rPr>
              <a:t>brentuximab</a:t>
            </a:r>
            <a:r>
              <a:rPr lang="en-US" b="1" u="heavy" dirty="0" smtClean="0">
                <a:solidFill>
                  <a:srgbClr val="00B050"/>
                </a:solidFill>
              </a:rPr>
              <a:t> </a:t>
            </a:r>
            <a:r>
              <a:rPr lang="en-US" b="1" u="heavy" dirty="0" err="1" smtClean="0">
                <a:solidFill>
                  <a:srgbClr val="00B050"/>
                </a:solidFill>
              </a:rPr>
              <a:t>vedotin</a:t>
            </a:r>
            <a:r>
              <a:rPr lang="en-US" b="1" dirty="0" smtClean="0">
                <a:solidFill>
                  <a:srgbClr val="00B050"/>
                </a:solidFill>
              </a:rPr>
              <a:t> </a:t>
            </a:r>
            <a:r>
              <a:rPr lang="en-US" sz="2800" b="1" dirty="0" smtClean="0"/>
              <a:t>(</a:t>
            </a:r>
            <a:r>
              <a:rPr lang="en-US" sz="2800" b="1" dirty="0" err="1" smtClean="0"/>
              <a:t>Adcetris</a:t>
            </a:r>
            <a:r>
              <a:rPr lang="en-US" sz="2800" b="1" dirty="0" smtClean="0"/>
              <a:t>). This drug is made up of an antibody that targets the CD30 antigen (found on B cells and T cells), attached to a chemo drug called </a:t>
            </a:r>
            <a:r>
              <a:rPr lang="en-US" sz="2800" b="1" u="heavy" dirty="0" smtClean="0">
                <a:solidFill>
                  <a:srgbClr val="00B050"/>
                </a:solidFill>
              </a:rPr>
              <a:t>MMAE</a:t>
            </a:r>
            <a:r>
              <a:rPr lang="en-US" sz="2800" b="1" dirty="0" smtClean="0">
                <a:solidFill>
                  <a:srgbClr val="00B050"/>
                </a:solidFill>
              </a:rPr>
              <a:t>.</a:t>
            </a:r>
            <a:r>
              <a:rPr lang="en-US" sz="2800" b="1" dirty="0" smtClean="0"/>
              <a:t> It is used to treat </a:t>
            </a:r>
            <a:r>
              <a:rPr lang="en-US" sz="2800" b="1" dirty="0" smtClean="0">
                <a:solidFill>
                  <a:srgbClr val="002060"/>
                </a:solidFill>
              </a:rPr>
              <a:t>Hodgkin lymphoma and </a:t>
            </a:r>
            <a:r>
              <a:rPr lang="en-US" sz="2800" b="1" dirty="0" err="1" smtClean="0">
                <a:solidFill>
                  <a:srgbClr val="002060"/>
                </a:solidFill>
              </a:rPr>
              <a:t>anaplastic</a:t>
            </a:r>
            <a:r>
              <a:rPr lang="en-US" sz="2800" b="1" dirty="0" smtClean="0">
                <a:solidFill>
                  <a:srgbClr val="002060"/>
                </a:solidFill>
              </a:rPr>
              <a:t> large cell lymphoma </a:t>
            </a:r>
            <a:r>
              <a:rPr lang="en-US" sz="2800" b="1" dirty="0" smtClean="0"/>
              <a:t>that is no longer responding to other treatments.</a:t>
            </a:r>
          </a:p>
          <a:p>
            <a:pPr lvl="0" algn="l" rtl="0"/>
            <a:endParaRPr lang="en-US" sz="2800" b="1" dirty="0" smtClean="0"/>
          </a:p>
          <a:p>
            <a:pPr algn="l" rtl="0"/>
            <a:endParaRPr lang="ar-EG"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8670"/>
          </a:xfrm>
          <a:solidFill>
            <a:schemeClr val="accent1"/>
          </a:solidFill>
        </p:spPr>
        <p:txBody>
          <a:bodyPr>
            <a:noAutofit/>
          </a:bodyPr>
          <a:lstStyle/>
          <a:p>
            <a:pPr lvl="0" rtl="0"/>
            <a:r>
              <a:rPr lang="en-US" sz="5400" b="1" dirty="0" smtClean="0">
                <a:solidFill>
                  <a:srgbClr val="FF0000"/>
                </a:solidFill>
              </a:rPr>
              <a:t/>
            </a:r>
            <a:br>
              <a:rPr lang="en-US" sz="5400" b="1" dirty="0" smtClean="0">
                <a:solidFill>
                  <a:srgbClr val="FF0000"/>
                </a:solidFill>
              </a:rPr>
            </a:br>
            <a:r>
              <a:rPr lang="en-US" sz="5400" b="1" dirty="0" smtClean="0">
                <a:solidFill>
                  <a:srgbClr val="FF0000"/>
                </a:solidFill>
              </a:rPr>
              <a:t>mAbs attached to cell toxins</a:t>
            </a:r>
            <a:r>
              <a:rPr lang="en-US" sz="4800" b="1" dirty="0" smtClean="0">
                <a:solidFill>
                  <a:srgbClr val="002060"/>
                </a:solidFill>
              </a:rPr>
              <a:t>.</a:t>
            </a:r>
            <a:r>
              <a:rPr lang="en-US" sz="6000" b="1" dirty="0" smtClean="0">
                <a:solidFill>
                  <a:srgbClr val="002060"/>
                </a:solidFill>
              </a:rPr>
              <a:t/>
            </a:r>
            <a:br>
              <a:rPr lang="en-US" sz="6000" b="1" dirty="0" smtClean="0">
                <a:solidFill>
                  <a:srgbClr val="002060"/>
                </a:solidFill>
              </a:rPr>
            </a:br>
            <a:endParaRPr lang="ar-EG" sz="5400" b="1" dirty="0">
              <a:solidFill>
                <a:srgbClr val="002060"/>
              </a:solidFill>
            </a:endParaRPr>
          </a:p>
        </p:txBody>
      </p:sp>
      <p:sp>
        <p:nvSpPr>
          <p:cNvPr id="3" name="Content Placeholder 2"/>
          <p:cNvSpPr>
            <a:spLocks noGrp="1"/>
          </p:cNvSpPr>
          <p:nvPr>
            <p:ph idx="1"/>
          </p:nvPr>
        </p:nvSpPr>
        <p:spPr>
          <a:xfrm>
            <a:off x="0" y="1071546"/>
            <a:ext cx="9144000" cy="5786454"/>
          </a:xfrm>
          <a:solidFill>
            <a:schemeClr val="accent5">
              <a:lumMod val="60000"/>
              <a:lumOff val="40000"/>
            </a:schemeClr>
          </a:solidFill>
        </p:spPr>
        <p:txBody>
          <a:bodyPr>
            <a:normAutofit fontScale="85000" lnSpcReduction="10000"/>
          </a:bodyPr>
          <a:lstStyle/>
          <a:p>
            <a:pPr algn="l" rtl="0"/>
            <a:r>
              <a:rPr lang="en-US" b="1" u="sng" dirty="0" err="1" smtClean="0">
                <a:solidFill>
                  <a:srgbClr val="FF0000"/>
                </a:solidFill>
              </a:rPr>
              <a:t>Immunotoxins</a:t>
            </a:r>
            <a:r>
              <a:rPr lang="en-US" b="1" u="sng" dirty="0" smtClean="0">
                <a:solidFill>
                  <a:srgbClr val="FF0000"/>
                </a:solidFill>
              </a:rPr>
              <a:t>:</a:t>
            </a:r>
            <a:r>
              <a:rPr lang="en-US" b="1" dirty="0" smtClean="0"/>
              <a:t> </a:t>
            </a:r>
            <a:r>
              <a:rPr lang="en-US" dirty="0" smtClean="0"/>
              <a:t>These mAbs have cell poisons (toxins) attached to them, which makes them similar in many ways to chemolabeled mAbs. At this time no </a:t>
            </a:r>
            <a:r>
              <a:rPr lang="en-US" dirty="0" err="1" smtClean="0"/>
              <a:t>immunotoxins</a:t>
            </a:r>
            <a:r>
              <a:rPr lang="en-US" dirty="0" smtClean="0"/>
              <a:t> are approved to treat cancer, although many are being studied.</a:t>
            </a:r>
          </a:p>
          <a:p>
            <a:pPr algn="l" rtl="0"/>
            <a:r>
              <a:rPr lang="en-US" dirty="0" smtClean="0"/>
              <a:t>However, a related drug known as </a:t>
            </a:r>
            <a:r>
              <a:rPr lang="en-US" sz="3300" b="1" u="heavy" dirty="0" err="1" smtClean="0">
                <a:solidFill>
                  <a:srgbClr val="FF0000"/>
                </a:solidFill>
              </a:rPr>
              <a:t>denileukin</a:t>
            </a:r>
            <a:r>
              <a:rPr lang="en-US" sz="3300" b="1" u="heavy" dirty="0" smtClean="0">
                <a:solidFill>
                  <a:srgbClr val="FF0000"/>
                </a:solidFill>
              </a:rPr>
              <a:t> </a:t>
            </a:r>
            <a:r>
              <a:rPr lang="en-US" sz="3300" b="1" u="heavy" dirty="0" err="1" smtClean="0">
                <a:solidFill>
                  <a:srgbClr val="FF0000"/>
                </a:solidFill>
              </a:rPr>
              <a:t>diftitox</a:t>
            </a:r>
            <a:r>
              <a:rPr lang="en-US" sz="3300" b="1" dirty="0" smtClean="0">
                <a:solidFill>
                  <a:srgbClr val="FF0000"/>
                </a:solidFill>
              </a:rPr>
              <a:t> </a:t>
            </a:r>
            <a:r>
              <a:rPr lang="en-US" dirty="0" smtClean="0"/>
              <a:t>(</a:t>
            </a:r>
            <a:r>
              <a:rPr lang="en-US" dirty="0" err="1" smtClean="0"/>
              <a:t>Ontak</a:t>
            </a:r>
            <a:r>
              <a:rPr lang="en-US" baseline="30000" dirty="0" smtClean="0"/>
              <a:t>®</a:t>
            </a:r>
            <a:r>
              <a:rPr lang="en-US" dirty="0" smtClean="0"/>
              <a:t>) is being used to treat some cancers. It consists of an immune system protein known as </a:t>
            </a:r>
            <a:r>
              <a:rPr lang="en-US" b="1" u="heavy" dirty="0" smtClean="0">
                <a:solidFill>
                  <a:srgbClr val="FF0000"/>
                </a:solidFill>
              </a:rPr>
              <a:t>interleukin-2</a:t>
            </a:r>
            <a:r>
              <a:rPr lang="en-US" dirty="0" smtClean="0">
                <a:solidFill>
                  <a:srgbClr val="FF0000"/>
                </a:solidFill>
              </a:rPr>
              <a:t> (IL-2) </a:t>
            </a:r>
            <a:r>
              <a:rPr lang="en-US" dirty="0" smtClean="0"/>
              <a:t>attached to a toxin from the germ that causes </a:t>
            </a:r>
            <a:r>
              <a:rPr lang="en-US" b="1" u="heavy" dirty="0" smtClean="0">
                <a:solidFill>
                  <a:srgbClr val="FF0000"/>
                </a:solidFill>
              </a:rPr>
              <a:t>diphtheria</a:t>
            </a:r>
            <a:r>
              <a:rPr lang="en-US" u="heavy" dirty="0" smtClean="0">
                <a:solidFill>
                  <a:srgbClr val="FF0000"/>
                </a:solidFill>
              </a:rPr>
              <a:t>.</a:t>
            </a:r>
            <a:r>
              <a:rPr lang="en-US" dirty="0" smtClean="0">
                <a:solidFill>
                  <a:srgbClr val="FF0000"/>
                </a:solidFill>
              </a:rPr>
              <a:t> </a:t>
            </a:r>
            <a:r>
              <a:rPr lang="en-US" dirty="0" smtClean="0"/>
              <a:t>Although it’s not an </a:t>
            </a:r>
            <a:r>
              <a:rPr lang="en-US" dirty="0" err="1" smtClean="0"/>
              <a:t>mAb</a:t>
            </a:r>
            <a:r>
              <a:rPr lang="en-US" dirty="0" smtClean="0"/>
              <a:t>, IL-2 normally attaches to certain cells in the body that contain </a:t>
            </a:r>
            <a:r>
              <a:rPr lang="en-US" b="1" u="heavy" dirty="0" smtClean="0">
                <a:solidFill>
                  <a:srgbClr val="FF0000"/>
                </a:solidFill>
              </a:rPr>
              <a:t>the CD25 antigen</a:t>
            </a:r>
            <a:r>
              <a:rPr lang="en-US" dirty="0" smtClean="0"/>
              <a:t>, which makes it useful for delivering the toxin to these cells. </a:t>
            </a:r>
            <a:r>
              <a:rPr lang="en-US" dirty="0" err="1" smtClean="0"/>
              <a:t>Denileukin</a:t>
            </a:r>
            <a:r>
              <a:rPr lang="en-US" dirty="0" smtClean="0"/>
              <a:t> </a:t>
            </a:r>
            <a:r>
              <a:rPr lang="en-US" dirty="0" err="1" smtClean="0"/>
              <a:t>diftitox</a:t>
            </a:r>
            <a:r>
              <a:rPr lang="en-US" dirty="0" smtClean="0"/>
              <a:t> is used to treat lymphoma of the skin (also known as </a:t>
            </a:r>
            <a:r>
              <a:rPr lang="en-US" b="1" u="heavy" dirty="0" err="1" smtClean="0">
                <a:solidFill>
                  <a:srgbClr val="FF0000"/>
                </a:solidFill>
              </a:rPr>
              <a:t>cutaneous</a:t>
            </a:r>
            <a:r>
              <a:rPr lang="en-US" b="1" u="heavy" dirty="0" smtClean="0">
                <a:solidFill>
                  <a:srgbClr val="FF0000"/>
                </a:solidFill>
              </a:rPr>
              <a:t> T-cell lymphoma</a:t>
            </a:r>
            <a:r>
              <a:rPr lang="en-US" dirty="0" smtClean="0">
                <a:solidFill>
                  <a:srgbClr val="FF0000"/>
                </a:solidFill>
              </a:rPr>
              <a:t>). </a:t>
            </a:r>
            <a:r>
              <a:rPr lang="en-US" dirty="0" smtClean="0"/>
              <a:t>It is also being studied to be used against a number of other cancers. </a:t>
            </a:r>
          </a:p>
          <a:p>
            <a:pPr algn="l" rtl="0"/>
            <a:endParaRPr lang="ar-E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0000"/>
          </a:solidFill>
        </p:spPr>
        <p:txBody>
          <a:bodyPr>
            <a:noAutofit/>
          </a:bodyPr>
          <a:lstStyle/>
          <a:p>
            <a:pPr algn="ctr" rtl="0">
              <a:buNone/>
            </a:pPr>
            <a:r>
              <a:rPr lang="en-US" sz="11500" b="1" dirty="0" smtClean="0">
                <a:solidFill>
                  <a:schemeClr val="bg1"/>
                </a:solidFill>
              </a:rPr>
              <a:t>Does mAbs work only for treatment only? </a:t>
            </a:r>
            <a:endParaRPr lang="ar-EG" sz="11500" b="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1142984"/>
            <a:ext cx="9144000" cy="5715016"/>
          </a:xfrm>
          <a:prstGeom prst="rect">
            <a:avLst/>
          </a:prstGeom>
          <a:solidFill>
            <a:schemeClr val="accent6">
              <a:lumMod val="60000"/>
              <a:lumOff val="40000"/>
            </a:schemeClr>
          </a:solidFill>
          <a:ln w="9525">
            <a:noFill/>
            <a:miter lim="800000"/>
            <a:headEnd/>
            <a:tailEnd/>
          </a:ln>
        </p:spPr>
        <p:txBody>
          <a:bodyPr wrap="square">
            <a:spAutoFit/>
          </a:bodyPr>
          <a:lstStyle/>
          <a:p>
            <a:pPr algn="l" rtl="0"/>
            <a:r>
              <a:rPr lang="en-US" sz="4400" b="1" dirty="0">
                <a:solidFill>
                  <a:srgbClr val="33CC33"/>
                </a:solidFill>
                <a:latin typeface="Comic Sans MS" pitchFamily="66" charset="0"/>
              </a:rPr>
              <a:t>M</a:t>
            </a:r>
            <a:r>
              <a:rPr lang="en-US" sz="2800" b="1" dirty="0">
                <a:latin typeface="Comic Sans MS" pitchFamily="66" charset="0"/>
              </a:rPr>
              <a:t>easuring protein and drug levels in serum </a:t>
            </a:r>
          </a:p>
          <a:p>
            <a:pPr algn="l" rtl="0"/>
            <a:r>
              <a:rPr lang="en-US" sz="4400" b="1" dirty="0">
                <a:solidFill>
                  <a:srgbClr val="33CC33"/>
                </a:solidFill>
                <a:latin typeface="Comic Sans MS" pitchFamily="66" charset="0"/>
              </a:rPr>
              <a:t>T</a:t>
            </a:r>
            <a:r>
              <a:rPr lang="en-US" sz="2800" b="1" dirty="0">
                <a:latin typeface="Comic Sans MS" pitchFamily="66" charset="0"/>
              </a:rPr>
              <a:t>yping tissue and blood </a:t>
            </a:r>
          </a:p>
          <a:p>
            <a:pPr algn="l" rtl="0"/>
            <a:r>
              <a:rPr lang="en-US" sz="4400" b="1" dirty="0">
                <a:solidFill>
                  <a:srgbClr val="33CC33"/>
                </a:solidFill>
                <a:latin typeface="Comic Sans MS" pitchFamily="66" charset="0"/>
              </a:rPr>
              <a:t>I</a:t>
            </a:r>
            <a:r>
              <a:rPr lang="en-US" sz="2800" b="1" dirty="0">
                <a:latin typeface="Comic Sans MS" pitchFamily="66" charset="0"/>
              </a:rPr>
              <a:t>dentifying infectious agents </a:t>
            </a:r>
          </a:p>
          <a:p>
            <a:pPr algn="l" rtl="0"/>
            <a:r>
              <a:rPr lang="en-US" sz="4400" b="1" dirty="0">
                <a:solidFill>
                  <a:srgbClr val="33CC33"/>
                </a:solidFill>
                <a:latin typeface="Comic Sans MS" pitchFamily="66" charset="0"/>
              </a:rPr>
              <a:t>I</a:t>
            </a:r>
            <a:r>
              <a:rPr lang="en-US" sz="2800" b="1" dirty="0">
                <a:latin typeface="Comic Sans MS" pitchFamily="66" charset="0"/>
              </a:rPr>
              <a:t>dentifying clusters of differentiation for the classification and follow-up therapy of </a:t>
            </a:r>
            <a:r>
              <a:rPr lang="en-US" sz="2800" b="1" dirty="0" err="1">
                <a:latin typeface="Comic Sans MS" pitchFamily="66" charset="0"/>
              </a:rPr>
              <a:t>leukemias</a:t>
            </a:r>
            <a:r>
              <a:rPr lang="en-US" sz="2800" b="1" dirty="0">
                <a:latin typeface="Comic Sans MS" pitchFamily="66" charset="0"/>
              </a:rPr>
              <a:t> and lymphomas </a:t>
            </a:r>
          </a:p>
          <a:p>
            <a:pPr algn="l" rtl="0"/>
            <a:r>
              <a:rPr lang="en-US" sz="4400" b="1" dirty="0">
                <a:solidFill>
                  <a:srgbClr val="33CC33"/>
                </a:solidFill>
                <a:latin typeface="Comic Sans MS" pitchFamily="66" charset="0"/>
              </a:rPr>
              <a:t>I</a:t>
            </a:r>
            <a:r>
              <a:rPr lang="en-US" sz="2800" b="1" dirty="0">
                <a:latin typeface="Comic Sans MS" pitchFamily="66" charset="0"/>
              </a:rPr>
              <a:t>dentifying tumor metastasis</a:t>
            </a:r>
          </a:p>
          <a:p>
            <a:pPr algn="l" rtl="0"/>
            <a:r>
              <a:rPr lang="en-US" sz="4400" b="1" dirty="0">
                <a:solidFill>
                  <a:srgbClr val="33CC33"/>
                </a:solidFill>
                <a:latin typeface="Comic Sans MS" pitchFamily="66" charset="0"/>
              </a:rPr>
              <a:t>I</a:t>
            </a:r>
            <a:r>
              <a:rPr lang="en-US" sz="2800" b="1" dirty="0">
                <a:latin typeface="Comic Sans MS" pitchFamily="66" charset="0"/>
              </a:rPr>
              <a:t>dentifying and quantifying hormones</a:t>
            </a:r>
          </a:p>
          <a:p>
            <a:pPr algn="l" rtl="0"/>
            <a:r>
              <a:rPr lang="en-GB" sz="4000" b="1" dirty="0" err="1">
                <a:solidFill>
                  <a:srgbClr val="33CC33"/>
                </a:solidFill>
                <a:latin typeface="Comic Sans MS" pitchFamily="66" charset="0"/>
              </a:rPr>
              <a:t>I</a:t>
            </a:r>
            <a:r>
              <a:rPr lang="en-GB" sz="2800" b="1" dirty="0" err="1">
                <a:latin typeface="Comic Sans MS" pitchFamily="66" charset="0"/>
              </a:rPr>
              <a:t>mmunoaffinity</a:t>
            </a:r>
            <a:r>
              <a:rPr lang="en-GB" sz="2800" b="1" dirty="0">
                <a:latin typeface="Comic Sans MS" pitchFamily="66" charset="0"/>
              </a:rPr>
              <a:t> Purification</a:t>
            </a:r>
            <a:r>
              <a:rPr lang="en-US" sz="2800" b="1" dirty="0">
                <a:latin typeface="Comic Sans MS" pitchFamily="66" charset="0"/>
              </a:rPr>
              <a:t> </a:t>
            </a:r>
          </a:p>
        </p:txBody>
      </p:sp>
      <p:sp>
        <p:nvSpPr>
          <p:cNvPr id="272388" name="Rectangle 4"/>
          <p:cNvSpPr>
            <a:spLocks noChangeArrowheads="1"/>
          </p:cNvSpPr>
          <p:nvPr/>
        </p:nvSpPr>
        <p:spPr bwMode="auto">
          <a:xfrm>
            <a:off x="0" y="1"/>
            <a:ext cx="9144000" cy="923330"/>
          </a:xfrm>
          <a:prstGeom prst="rect">
            <a:avLst/>
          </a:prstGeom>
          <a:solidFill>
            <a:schemeClr val="accent1"/>
          </a:solidFill>
          <a:ln w="9525">
            <a:noFill/>
            <a:miter lim="800000"/>
            <a:headEnd/>
            <a:tailEnd/>
          </a:ln>
          <a:effectLst>
            <a:outerShdw dist="107763" dir="2700000" algn="ctr" rotWithShape="0">
              <a:schemeClr val="bg2"/>
            </a:outerShdw>
          </a:effectLst>
        </p:spPr>
        <p:txBody>
          <a:bodyPr wrap="square">
            <a:spAutoFit/>
          </a:bodyPr>
          <a:lstStyle/>
          <a:p>
            <a:pPr algn="l" rtl="0">
              <a:defRPr/>
            </a:pPr>
            <a:r>
              <a:rPr lang="en-US" sz="5400" b="1" dirty="0">
                <a:solidFill>
                  <a:srgbClr val="FF0000"/>
                </a:solidFill>
                <a:latin typeface="Comic Sans MS" pitchFamily="66" charset="0"/>
              </a:rPr>
              <a:t>Uses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28735"/>
          </a:xfrm>
          <a:solidFill>
            <a:schemeClr val="accent1"/>
          </a:solidFill>
        </p:spPr>
        <p:txBody>
          <a:bodyPr>
            <a:normAutofit fontScale="90000"/>
          </a:bodyPr>
          <a:lstStyle/>
          <a:p>
            <a:r>
              <a:rPr lang="en-US" sz="4900" b="1" dirty="0" smtClean="0">
                <a:solidFill>
                  <a:srgbClr val="FF0000"/>
                </a:solidFill>
              </a:rPr>
              <a:t/>
            </a:r>
            <a:br>
              <a:rPr lang="en-US" sz="4900" b="1" dirty="0" smtClean="0">
                <a:solidFill>
                  <a:srgbClr val="FF0000"/>
                </a:solidFill>
              </a:rPr>
            </a:br>
            <a:r>
              <a:rPr lang="en-US" sz="4900" b="1" dirty="0" smtClean="0">
                <a:solidFill>
                  <a:srgbClr val="FF0000"/>
                </a:solidFill>
              </a:rPr>
              <a:t>Possible side </a:t>
            </a:r>
            <a:r>
              <a:rPr lang="en-US" sz="6000" b="1" dirty="0" smtClean="0">
                <a:solidFill>
                  <a:srgbClr val="FF0000"/>
                </a:solidFill>
              </a:rPr>
              <a:t>effects</a:t>
            </a:r>
            <a:r>
              <a:rPr lang="en-US" sz="4900" b="1" dirty="0" smtClean="0">
                <a:solidFill>
                  <a:srgbClr val="FF0000"/>
                </a:solidFill>
              </a:rPr>
              <a:t> of monoclonal antibodies</a:t>
            </a:r>
            <a:r>
              <a:rPr lang="en-US" dirty="0" smtClean="0">
                <a:solidFill>
                  <a:srgbClr val="FF0000"/>
                </a:solidFill>
              </a:rPr>
              <a:t/>
            </a:r>
            <a:br>
              <a:rPr lang="en-US" dirty="0" smtClean="0">
                <a:solidFill>
                  <a:srgbClr val="FF0000"/>
                </a:solidFill>
              </a:rPr>
            </a:br>
            <a:endParaRPr lang="ar-EG" dirty="0">
              <a:solidFill>
                <a:srgbClr val="FF0000"/>
              </a:solidFill>
            </a:endParaRPr>
          </a:p>
        </p:txBody>
      </p:sp>
      <p:sp>
        <p:nvSpPr>
          <p:cNvPr id="3" name="Subtitle 2"/>
          <p:cNvSpPr>
            <a:spLocks noGrp="1"/>
          </p:cNvSpPr>
          <p:nvPr>
            <p:ph type="subTitle" idx="1"/>
          </p:nvPr>
        </p:nvSpPr>
        <p:spPr>
          <a:xfrm>
            <a:off x="0" y="1714488"/>
            <a:ext cx="9144000" cy="5143512"/>
          </a:xfrm>
          <a:solidFill>
            <a:schemeClr val="accent5">
              <a:lumMod val="60000"/>
              <a:lumOff val="40000"/>
            </a:schemeClr>
          </a:solidFill>
        </p:spPr>
        <p:txBody>
          <a:bodyPr>
            <a:normAutofit fontScale="92500"/>
          </a:bodyPr>
          <a:lstStyle/>
          <a:p>
            <a:pPr algn="l" rtl="0"/>
            <a:r>
              <a:rPr lang="en-US" dirty="0" smtClean="0">
                <a:solidFill>
                  <a:schemeClr val="tx1"/>
                </a:solidFill>
              </a:rPr>
              <a:t>Monoclonal antibodies are given </a:t>
            </a:r>
            <a:r>
              <a:rPr lang="en-US" b="1" dirty="0" smtClean="0">
                <a:solidFill>
                  <a:schemeClr val="tx1"/>
                </a:solidFill>
              </a:rPr>
              <a:t>intravenously</a:t>
            </a:r>
            <a:r>
              <a:rPr lang="en-US" dirty="0" smtClean="0">
                <a:solidFill>
                  <a:schemeClr val="tx1"/>
                </a:solidFill>
              </a:rPr>
              <a:t> (injected into a vein). Compared with the side effects of chemotherapy, </a:t>
            </a:r>
            <a:r>
              <a:rPr lang="en-US" b="1" dirty="0" smtClean="0">
                <a:solidFill>
                  <a:schemeClr val="tx1"/>
                </a:solidFill>
              </a:rPr>
              <a:t>the side effects of naked mAbs are usually fairly mild and are often more like an allergic reaction</a:t>
            </a:r>
            <a:r>
              <a:rPr lang="en-US" dirty="0" smtClean="0">
                <a:solidFill>
                  <a:schemeClr val="tx1"/>
                </a:solidFill>
              </a:rPr>
              <a:t>. These are more common while the drug is first being given. Possible side effects can include:</a:t>
            </a:r>
          </a:p>
          <a:p>
            <a:pPr lvl="0" algn="l" rtl="0"/>
            <a:r>
              <a:rPr lang="en-US" sz="4000" b="1" dirty="0" smtClean="0">
                <a:solidFill>
                  <a:srgbClr val="FF0000"/>
                </a:solidFill>
              </a:rPr>
              <a:t>Fever, Chills, Weakness, Headache, Nausea</a:t>
            </a:r>
          </a:p>
          <a:p>
            <a:pPr lvl="0" algn="l" rtl="0"/>
            <a:r>
              <a:rPr lang="en-US" sz="4000" b="1" dirty="0" smtClean="0">
                <a:solidFill>
                  <a:srgbClr val="FF0000"/>
                </a:solidFill>
              </a:rPr>
              <a:t>Vomiting, Diarrhea, Low blood pressure, Rashes</a:t>
            </a:r>
          </a:p>
          <a:p>
            <a:pPr algn="l" rtl="0"/>
            <a:endParaRPr lang="en-US" dirty="0" smtClean="0">
              <a:solidFill>
                <a:schemeClr val="tx1"/>
              </a:solidFill>
            </a:endParaRPr>
          </a:p>
          <a:p>
            <a:pPr algn="l" rtl="0"/>
            <a:endParaRPr lang="ar-EG"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785926"/>
            <a:ext cx="9144000" cy="5072074"/>
          </a:xfrm>
          <a:solidFill>
            <a:schemeClr val="accent5">
              <a:lumMod val="60000"/>
              <a:lumOff val="40000"/>
            </a:schemeClr>
          </a:solidFill>
        </p:spPr>
        <p:txBody>
          <a:bodyPr>
            <a:normAutofit/>
          </a:bodyPr>
          <a:lstStyle/>
          <a:p>
            <a:pPr algn="l" rtl="0"/>
            <a:r>
              <a:rPr lang="en-US" dirty="0" smtClean="0">
                <a:solidFill>
                  <a:schemeClr val="tx1"/>
                </a:solidFill>
              </a:rPr>
              <a:t>Some mAbs can also have other side effects that are related to the antigens they target. For example, </a:t>
            </a:r>
            <a:r>
              <a:rPr lang="en-US" b="1" u="heavy" dirty="0" err="1" smtClean="0">
                <a:solidFill>
                  <a:srgbClr val="FF0000"/>
                </a:solidFill>
              </a:rPr>
              <a:t>bevacizumab</a:t>
            </a:r>
            <a:r>
              <a:rPr lang="en-US" dirty="0" smtClean="0">
                <a:solidFill>
                  <a:schemeClr val="tx1"/>
                </a:solidFill>
              </a:rPr>
              <a:t> (</a:t>
            </a:r>
            <a:r>
              <a:rPr lang="en-US" dirty="0" err="1" smtClean="0">
                <a:solidFill>
                  <a:schemeClr val="tx1"/>
                </a:solidFill>
              </a:rPr>
              <a:t>Avastin</a:t>
            </a:r>
            <a:r>
              <a:rPr lang="en-US" baseline="30000" dirty="0" smtClean="0">
                <a:solidFill>
                  <a:schemeClr val="tx1"/>
                </a:solidFill>
              </a:rPr>
              <a:t>®</a:t>
            </a:r>
            <a:r>
              <a:rPr lang="en-US" dirty="0" smtClean="0">
                <a:solidFill>
                  <a:schemeClr val="tx1"/>
                </a:solidFill>
              </a:rPr>
              <a:t>), an </a:t>
            </a:r>
            <a:r>
              <a:rPr lang="en-US" dirty="0" err="1" smtClean="0">
                <a:solidFill>
                  <a:schemeClr val="tx1"/>
                </a:solidFill>
              </a:rPr>
              <a:t>mAb</a:t>
            </a:r>
            <a:r>
              <a:rPr lang="en-US" dirty="0" smtClean="0">
                <a:solidFill>
                  <a:schemeClr val="tx1"/>
                </a:solidFill>
              </a:rPr>
              <a:t> that targets tumor blood vessel growth, can cause side effects such as high blood pressure, bleeding, poor wound healing, blood clots, and kidney damage.</a:t>
            </a:r>
          </a:p>
          <a:p>
            <a:pPr algn="l" rtl="0"/>
            <a:r>
              <a:rPr lang="en-US" b="1" u="heavy" dirty="0" smtClean="0">
                <a:solidFill>
                  <a:srgbClr val="FF0000"/>
                </a:solidFill>
              </a:rPr>
              <a:t>Conjugated antibodies</a:t>
            </a:r>
            <a:r>
              <a:rPr lang="en-US" dirty="0" smtClean="0">
                <a:solidFill>
                  <a:srgbClr val="FF0000"/>
                </a:solidFill>
              </a:rPr>
              <a:t> </a:t>
            </a:r>
            <a:r>
              <a:rPr lang="en-US" dirty="0" smtClean="0">
                <a:solidFill>
                  <a:schemeClr val="tx1"/>
                </a:solidFill>
              </a:rPr>
              <a:t>may pack more of a punch than naked mAbs, but they often cause more side effects. The side effects depend on which type of substance they're attached to.</a:t>
            </a:r>
          </a:p>
          <a:p>
            <a:pPr algn="l" rtl="0"/>
            <a:endParaRPr lang="ar-EG" dirty="0">
              <a:solidFill>
                <a:schemeClr val="tx1"/>
              </a:solidFill>
            </a:endParaRPr>
          </a:p>
        </p:txBody>
      </p:sp>
      <p:sp>
        <p:nvSpPr>
          <p:cNvPr id="4" name="Title 1"/>
          <p:cNvSpPr>
            <a:spLocks noGrp="1"/>
          </p:cNvSpPr>
          <p:nvPr>
            <p:ph type="ctrTitle"/>
          </p:nvPr>
        </p:nvSpPr>
        <p:spPr>
          <a:xfrm>
            <a:off x="0" y="0"/>
            <a:ext cx="9144000" cy="1428735"/>
          </a:xfrm>
          <a:solidFill>
            <a:schemeClr val="accent1"/>
          </a:solidFill>
        </p:spPr>
        <p:txBody>
          <a:bodyPr>
            <a:noAutofit/>
          </a:bodyPr>
          <a:lstStyle/>
          <a:p>
            <a:pPr rtl="0"/>
            <a:r>
              <a:rPr lang="en-US" b="1" dirty="0" smtClean="0">
                <a:solidFill>
                  <a:srgbClr val="FF0000"/>
                </a:solidFill>
              </a:rPr>
              <a:t>Possible side effects of monoclonal antibodies</a:t>
            </a:r>
            <a:endParaRPr lang="ar-EG"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0000"/>
          </a:solidFill>
        </p:spPr>
        <p:txBody>
          <a:bodyPr>
            <a:noAutofit/>
          </a:bodyPr>
          <a:lstStyle/>
          <a:p>
            <a:pPr algn="ctr" rtl="0">
              <a:buNone/>
            </a:pPr>
            <a:r>
              <a:rPr lang="en-US" sz="16600" b="1" dirty="0" smtClean="0">
                <a:solidFill>
                  <a:schemeClr val="bg1"/>
                </a:solidFill>
                <a:latin typeface="Algerian" pitchFamily="82" charset="0"/>
              </a:rPr>
              <a:t>Thank  you</a:t>
            </a:r>
            <a:endParaRPr lang="ar-EG" sz="16600" b="1" dirty="0">
              <a:solidFill>
                <a:schemeClr val="bg1"/>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43050"/>
          </a:xfr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rtl="0"/>
            <a:r>
              <a:rPr lang="en-US" sz="5400" b="1" dirty="0" smtClean="0"/>
              <a:t/>
            </a:r>
            <a:br>
              <a:rPr lang="en-US" sz="5400" b="1" dirty="0" smtClean="0"/>
            </a:br>
            <a:r>
              <a:rPr lang="en-US" b="1" dirty="0" smtClean="0"/>
              <a:t>Types of targeted therapy used today</a:t>
            </a:r>
            <a:r>
              <a:rPr lang="en-US" sz="5400" dirty="0" smtClean="0"/>
              <a:t/>
            </a:r>
            <a:br>
              <a:rPr lang="en-US" sz="5400" dirty="0" smtClean="0"/>
            </a:br>
            <a:endParaRPr lang="ar-EG" sz="5400" dirty="0"/>
          </a:p>
        </p:txBody>
      </p:sp>
      <p:sp>
        <p:nvSpPr>
          <p:cNvPr id="3" name="Content Placeholder 2"/>
          <p:cNvSpPr>
            <a:spLocks noGrp="1"/>
          </p:cNvSpPr>
          <p:nvPr>
            <p:ph idx="1"/>
          </p:nvPr>
        </p:nvSpPr>
        <p:spPr>
          <a:xfrm>
            <a:off x="0" y="2000240"/>
            <a:ext cx="9144000" cy="5429264"/>
          </a:xfrm>
          <a:solidFill>
            <a:schemeClr val="accent2"/>
          </a:solidFill>
        </p:spPr>
        <p:txBody>
          <a:bodyPr>
            <a:normAutofit/>
          </a:bodyPr>
          <a:lstStyle/>
          <a:p>
            <a:pPr algn="l" rtl="0"/>
            <a:r>
              <a:rPr lang="en-US" sz="3600" dirty="0" smtClean="0"/>
              <a:t>Today many different types of targeted therapies are used to treat cancer.</a:t>
            </a:r>
            <a:endParaRPr lang="en-US" sz="3600" b="1" dirty="0" smtClean="0"/>
          </a:p>
          <a:p>
            <a:pPr algn="l" rtl="0"/>
            <a:r>
              <a:rPr lang="en-US" sz="3600" dirty="0" smtClean="0"/>
              <a:t>There are 2 main types of targeted therapy drugs</a:t>
            </a:r>
            <a:r>
              <a:rPr lang="en-US" sz="4000" dirty="0" smtClean="0">
                <a:latin typeface="Aharoni" pitchFamily="2" charset="-79"/>
                <a:cs typeface="Aharoni" pitchFamily="2" charset="-79"/>
              </a:rPr>
              <a:t>: </a:t>
            </a:r>
            <a:r>
              <a:rPr lang="en-US" sz="4400" b="1" u="sng" dirty="0" smtClean="0">
                <a:solidFill>
                  <a:schemeClr val="tx2"/>
                </a:solidFill>
                <a:latin typeface="Aharoni" pitchFamily="2" charset="-79"/>
                <a:cs typeface="Aharoni" pitchFamily="2" charset="-79"/>
              </a:rPr>
              <a:t>antibody drugs </a:t>
            </a:r>
            <a:r>
              <a:rPr lang="en-US" sz="3600" dirty="0" smtClean="0"/>
              <a:t>Large molecule and </a:t>
            </a:r>
            <a:r>
              <a:rPr lang="en-US" sz="4400" b="1" u="sng" dirty="0" smtClean="0">
                <a:solidFill>
                  <a:schemeClr val="tx2"/>
                </a:solidFill>
                <a:latin typeface="Aharoni" pitchFamily="2" charset="-79"/>
                <a:cs typeface="Aharoni" pitchFamily="2" charset="-79"/>
              </a:rPr>
              <a:t>small-molecule drugs</a:t>
            </a:r>
            <a:r>
              <a:rPr lang="en-US" sz="3600" dirty="0" smtClean="0"/>
              <a:t>. Some targeted therapy drugs are actually antibodies—man-made versions of immune system proteins</a:t>
            </a:r>
            <a:endParaRPr lang="ar-EG"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0" y="1524000"/>
            <a:ext cx="9144000" cy="5334000"/>
          </a:xfrm>
          <a:solidFill>
            <a:schemeClr val="accent3"/>
          </a:solidFill>
        </p:spPr>
        <p:txBody>
          <a:bodyPr>
            <a:noAutofit/>
          </a:bodyPr>
          <a:lstStyle/>
          <a:p>
            <a:pPr algn="l" eaLnBrk="1" hangingPunct="1">
              <a:buClr>
                <a:schemeClr val="accent1"/>
              </a:buClr>
              <a:buFont typeface="Monotype Sorts" pitchFamily="2" charset="2"/>
              <a:buChar char="F"/>
            </a:pPr>
            <a:r>
              <a:rPr lang="en-US" sz="3600" b="1" dirty="0" smtClean="0"/>
              <a:t>Myeloma cells have been genetically engineered such that they can not use hypoxanthine, </a:t>
            </a:r>
            <a:r>
              <a:rPr lang="en-US" sz="3600" b="1" dirty="0" err="1" smtClean="0"/>
              <a:t>aminopterin</a:t>
            </a:r>
            <a:r>
              <a:rPr lang="en-US" sz="3600" b="1" dirty="0" smtClean="0"/>
              <a:t>, and </a:t>
            </a:r>
            <a:r>
              <a:rPr lang="en-US" sz="3600" b="1" dirty="0" err="1" smtClean="0"/>
              <a:t>thymidine</a:t>
            </a:r>
            <a:r>
              <a:rPr lang="en-US" sz="3600" b="1" dirty="0" smtClean="0"/>
              <a:t> (HAT medium) as a source for nucleic acid biosynthesis and will die in culture.</a:t>
            </a:r>
          </a:p>
          <a:p>
            <a:pPr algn="l" eaLnBrk="1" hangingPunct="1">
              <a:buClr>
                <a:schemeClr val="accent1"/>
              </a:buClr>
              <a:buFont typeface="Monotype Sorts" pitchFamily="2" charset="2"/>
              <a:buChar char="F"/>
            </a:pPr>
            <a:r>
              <a:rPr lang="en-US" sz="3600" b="1" dirty="0" smtClean="0"/>
              <a:t>Only B cells that have fused with the engineered myeloma cells will survive in culture when grown in HAT medium.</a:t>
            </a:r>
          </a:p>
        </p:txBody>
      </p:sp>
      <p:sp>
        <p:nvSpPr>
          <p:cNvPr id="41987" name="Rectangle 3"/>
          <p:cNvSpPr>
            <a:spLocks noChangeArrowheads="1"/>
          </p:cNvSpPr>
          <p:nvPr/>
        </p:nvSpPr>
        <p:spPr bwMode="auto">
          <a:xfrm>
            <a:off x="0" y="0"/>
            <a:ext cx="9144000" cy="1446550"/>
          </a:xfrm>
          <a:prstGeom prst="rect">
            <a:avLst/>
          </a:prstGeom>
          <a:solidFill>
            <a:schemeClr val="tx2">
              <a:lumMod val="40000"/>
              <a:lumOff val="60000"/>
            </a:schemeClr>
          </a:solidFill>
          <a:ln w="9525">
            <a:noFill/>
            <a:miter lim="800000"/>
            <a:headEnd/>
            <a:tailEnd/>
          </a:ln>
        </p:spPr>
        <p:txBody>
          <a:bodyPr wrap="square">
            <a:spAutoFit/>
          </a:bodyPr>
          <a:lstStyle/>
          <a:p>
            <a:pPr algn="ctr" rtl="0"/>
            <a:r>
              <a:rPr lang="en-US" sz="4400" b="1" dirty="0">
                <a:solidFill>
                  <a:srgbClr val="FF0000"/>
                </a:solidFill>
                <a:latin typeface="Britannic Bold" pitchFamily="34" charset="0"/>
              </a:rPr>
              <a:t>Hybridoma Selection</a:t>
            </a:r>
          </a:p>
          <a:p>
            <a:pPr algn="ctr" rtl="0"/>
            <a:r>
              <a:rPr lang="en-US" sz="4400" b="1" dirty="0">
                <a:solidFill>
                  <a:srgbClr val="FF0000"/>
                </a:solidFill>
                <a:latin typeface="Britannic Bold" pitchFamily="34" charset="0"/>
              </a:rPr>
              <a:t>The “HAT Trick”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214422"/>
          </a:xfrm>
          <a:solidFill>
            <a:schemeClr val="tx2">
              <a:lumMod val="60000"/>
              <a:lumOff val="40000"/>
            </a:schemeClr>
          </a:solidFill>
        </p:spPr>
        <p:txBody>
          <a:bodyPr/>
          <a:lstStyle/>
          <a:p>
            <a:pPr eaLnBrk="1" hangingPunct="1"/>
            <a:r>
              <a:rPr lang="en-US" b="1" dirty="0" smtClean="0"/>
              <a:t>Producing Monoclonal Antibodies</a:t>
            </a:r>
          </a:p>
        </p:txBody>
      </p:sp>
      <p:sp>
        <p:nvSpPr>
          <p:cNvPr id="4099" name="Content Placeholder 2"/>
          <p:cNvSpPr>
            <a:spLocks noGrp="1"/>
          </p:cNvSpPr>
          <p:nvPr>
            <p:ph idx="1"/>
          </p:nvPr>
        </p:nvSpPr>
        <p:spPr>
          <a:xfrm>
            <a:off x="0" y="1600200"/>
            <a:ext cx="9144000" cy="5257800"/>
          </a:xfrm>
          <a:solidFill>
            <a:schemeClr val="accent3"/>
          </a:solidFill>
        </p:spPr>
        <p:txBody>
          <a:bodyPr>
            <a:normAutofit/>
          </a:bodyPr>
          <a:lstStyle/>
          <a:p>
            <a:pPr marL="514350" indent="-514350" algn="l" rtl="0" eaLnBrk="1" hangingPunct="1">
              <a:lnSpc>
                <a:spcPct val="90000"/>
              </a:lnSpc>
              <a:buFont typeface="Calibri" pitchFamily="34" charset="0"/>
              <a:buAutoNum type="arabicPeriod"/>
            </a:pPr>
            <a:r>
              <a:rPr lang="en-US" sz="3600" b="1" dirty="0" smtClean="0"/>
              <a:t>Inject a mouse with a specific antigen to stimulate its immune system to produce necessary antibodies.</a:t>
            </a:r>
          </a:p>
          <a:p>
            <a:pPr marL="514350" indent="-514350" algn="l" rtl="0" eaLnBrk="1" hangingPunct="1">
              <a:lnSpc>
                <a:spcPct val="90000"/>
              </a:lnSpc>
              <a:buFont typeface="Calibri" pitchFamily="34" charset="0"/>
              <a:buAutoNum type="arabicPeriod"/>
            </a:pPr>
            <a:r>
              <a:rPr lang="en-US" sz="3600" b="1" dirty="0" smtClean="0"/>
              <a:t>Extract mouse spleen cells (containing B-lymphocytes) and culture them in the lab.</a:t>
            </a:r>
          </a:p>
          <a:p>
            <a:pPr marL="514350" indent="-514350" algn="l" rtl="0" eaLnBrk="1" hangingPunct="1">
              <a:lnSpc>
                <a:spcPct val="90000"/>
              </a:lnSpc>
              <a:buFont typeface="Calibri" pitchFamily="34" charset="0"/>
              <a:buAutoNum type="arabicPeriod"/>
            </a:pPr>
            <a:r>
              <a:rPr lang="en-US" sz="3600" b="1" dirty="0" smtClean="0"/>
              <a:t>Extract mouse </a:t>
            </a:r>
            <a:r>
              <a:rPr lang="en-US" sz="3600" b="1" dirty="0" err="1" smtClean="0"/>
              <a:t>tumour</a:t>
            </a:r>
            <a:r>
              <a:rPr lang="en-US" sz="3600" b="1" dirty="0" smtClean="0"/>
              <a:t> cells, which grow continuously, and culture them in the lab.</a:t>
            </a:r>
          </a:p>
          <a:p>
            <a:pPr marL="514350" indent="-514350" algn="l" rtl="0" eaLnBrk="1" hangingPunct="1">
              <a:lnSpc>
                <a:spcPct val="90000"/>
              </a:lnSpc>
              <a:buFont typeface="Calibri" pitchFamily="34" charset="0"/>
              <a:buAutoNum type="arabicPeriod"/>
            </a:pPr>
            <a:r>
              <a:rPr lang="en-US" sz="3600" b="1" dirty="0" smtClean="0"/>
              <a:t>Mix spleen cells and </a:t>
            </a:r>
            <a:r>
              <a:rPr lang="en-US" sz="3600" b="1" dirty="0" err="1" smtClean="0"/>
              <a:t>tumour</a:t>
            </a:r>
            <a:r>
              <a:rPr lang="en-US" sz="3600" b="1" dirty="0" smtClean="0"/>
              <a:t> cells on the same plate and culture.</a:t>
            </a:r>
          </a:p>
          <a:p>
            <a:pPr marL="514350" indent="-514350" algn="l" rtl="0" eaLnBrk="1" hangingPunct="1">
              <a:lnSpc>
                <a:spcPct val="90000"/>
              </a:lnSpc>
            </a:pPr>
            <a:endParaRPr lang="en-US" sz="3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1142984"/>
          </a:xfrm>
          <a:solidFill>
            <a:schemeClr val="tx2">
              <a:lumMod val="40000"/>
              <a:lumOff val="60000"/>
            </a:schemeClr>
          </a:solidFill>
        </p:spPr>
        <p:txBody>
          <a:bodyPr/>
          <a:lstStyle/>
          <a:p>
            <a:pPr eaLnBrk="1" hangingPunct="1"/>
            <a:r>
              <a:rPr lang="en-US" b="1" dirty="0" smtClean="0"/>
              <a:t>Producing Monoclonal Antibodies</a:t>
            </a:r>
          </a:p>
        </p:txBody>
      </p:sp>
      <p:sp>
        <p:nvSpPr>
          <p:cNvPr id="5123" name="Content Placeholder 2"/>
          <p:cNvSpPr>
            <a:spLocks noGrp="1"/>
          </p:cNvSpPr>
          <p:nvPr>
            <p:ph idx="1"/>
          </p:nvPr>
        </p:nvSpPr>
        <p:spPr>
          <a:xfrm>
            <a:off x="0" y="1071546"/>
            <a:ext cx="9144000" cy="5786454"/>
          </a:xfrm>
          <a:solidFill>
            <a:schemeClr val="accent3"/>
          </a:solidFill>
        </p:spPr>
        <p:txBody>
          <a:bodyPr/>
          <a:lstStyle/>
          <a:p>
            <a:pPr marL="514350" indent="-514350" algn="l" rtl="0" eaLnBrk="1" hangingPunct="1">
              <a:lnSpc>
                <a:spcPct val="90000"/>
              </a:lnSpc>
              <a:buFont typeface="Calibri" pitchFamily="34" charset="0"/>
              <a:buAutoNum type="arabicPeriod" startAt="5"/>
            </a:pPr>
            <a:r>
              <a:rPr lang="en-US" sz="3000" b="1" dirty="0" smtClean="0"/>
              <a:t>Add polyethylene glycol – this causes some B-lymphocytes to fuse with </a:t>
            </a:r>
            <a:r>
              <a:rPr lang="en-US" sz="3000" b="1" dirty="0" err="1" smtClean="0"/>
              <a:t>tumour</a:t>
            </a:r>
            <a:r>
              <a:rPr lang="en-US" sz="3000" b="1" dirty="0" smtClean="0"/>
              <a:t> cells to produce a hybrid cell called a </a:t>
            </a:r>
            <a:r>
              <a:rPr lang="en-US" sz="3000" b="1" dirty="0" err="1" smtClean="0"/>
              <a:t>hybridoma</a:t>
            </a:r>
            <a:r>
              <a:rPr lang="en-US" sz="3000" b="1" dirty="0" smtClean="0"/>
              <a:t>.</a:t>
            </a:r>
          </a:p>
          <a:p>
            <a:pPr marL="514350" indent="-514350" algn="l" rtl="0" eaLnBrk="1" hangingPunct="1">
              <a:lnSpc>
                <a:spcPct val="90000"/>
              </a:lnSpc>
              <a:buFont typeface="Calibri" pitchFamily="34" charset="0"/>
              <a:buAutoNum type="arabicPeriod" startAt="5"/>
            </a:pPr>
            <a:r>
              <a:rPr lang="en-US" sz="3000" b="1" dirty="0" smtClean="0"/>
              <a:t>Grow the cells under conditions that allow only </a:t>
            </a:r>
            <a:r>
              <a:rPr lang="en-US" sz="3000" b="1" dirty="0" err="1" smtClean="0"/>
              <a:t>hybridoma</a:t>
            </a:r>
            <a:r>
              <a:rPr lang="en-US" sz="3000" b="1" dirty="0" smtClean="0"/>
              <a:t> cells to survive.</a:t>
            </a:r>
          </a:p>
          <a:p>
            <a:pPr marL="514350" indent="-514350" algn="l" rtl="0" eaLnBrk="1" hangingPunct="1">
              <a:lnSpc>
                <a:spcPct val="90000"/>
              </a:lnSpc>
              <a:buFont typeface="Calibri" pitchFamily="34" charset="0"/>
              <a:buAutoNum type="arabicPeriod" startAt="5"/>
            </a:pPr>
            <a:r>
              <a:rPr lang="en-US" sz="3000" b="1" dirty="0" smtClean="0"/>
              <a:t>Extract the cells, culture them separately and test the medium around each cell for the specific antibody of interest.</a:t>
            </a:r>
          </a:p>
          <a:p>
            <a:pPr marL="514350" indent="-514350" algn="l" rtl="0" eaLnBrk="1" hangingPunct="1">
              <a:lnSpc>
                <a:spcPct val="90000"/>
              </a:lnSpc>
              <a:buFont typeface="Calibri" pitchFamily="34" charset="0"/>
              <a:buAutoNum type="arabicPeriod" startAt="5"/>
            </a:pPr>
            <a:r>
              <a:rPr lang="en-US" sz="3000" b="1" dirty="0" smtClean="0"/>
              <a:t>Culture the cells making the desired antibody and use as needed. </a:t>
            </a:r>
          </a:p>
          <a:p>
            <a:pPr marL="514350" indent="-514350" algn="l" rtl="0" eaLnBrk="1" hangingPunct="1">
              <a:lnSpc>
                <a:spcPct val="90000"/>
              </a:lnSpc>
              <a:buFont typeface="Calibri" pitchFamily="34" charset="0"/>
              <a:buAutoNum type="arabicPeriod" startAt="5"/>
            </a:pPr>
            <a:endParaRPr lang="en-US" sz="30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p:cNvPicPr>
          <p:nvPr/>
        </p:nvPicPr>
        <p:blipFill>
          <a:blip r:embed="rId2"/>
          <a:srcRect/>
          <a:stretch>
            <a:fillRect/>
          </a:stretch>
        </p:blipFill>
        <p:spPr bwMode="auto">
          <a:xfrm>
            <a:off x="1476375" y="0"/>
            <a:ext cx="6307138" cy="6672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228600" y="0"/>
            <a:ext cx="8540750" cy="1143000"/>
          </a:xfrm>
        </p:spPr>
        <p:txBody>
          <a:bodyPr/>
          <a:lstStyle/>
          <a:p>
            <a:pPr eaLnBrk="1" hangingPunct="1"/>
            <a:r>
              <a:rPr lang="en-US" smtClean="0"/>
              <a:t>The structure of antibodies</a:t>
            </a:r>
          </a:p>
        </p:txBody>
      </p:sp>
      <p:sp>
        <p:nvSpPr>
          <p:cNvPr id="9219" name="Rectangle 3"/>
          <p:cNvSpPr>
            <a:spLocks noGrp="1" noRot="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z="1200" smtClean="0"/>
          </a:p>
          <a:p>
            <a:pPr eaLnBrk="1" hangingPunct="1"/>
            <a:endParaRPr lang="en-US" sz="1200" smtClean="0"/>
          </a:p>
          <a:p>
            <a:pPr eaLnBrk="1" hangingPunct="1"/>
            <a:r>
              <a:rPr lang="en-US" sz="1200" smtClean="0"/>
              <a:t>http://www.path.cam.ac.uk/~mrc7/igs/mikeimages.html</a:t>
            </a:r>
          </a:p>
        </p:txBody>
      </p:sp>
      <p:pic>
        <p:nvPicPr>
          <p:cNvPr id="9220" name="Picture 5" descr="rocking antibody"/>
          <p:cNvPicPr>
            <a:picLocks noChangeAspect="1" noChangeArrowheads="1" noCrop="1"/>
          </p:cNvPicPr>
          <p:nvPr/>
        </p:nvPicPr>
        <p:blipFill>
          <a:blip r:embed="rId2"/>
          <a:srcRect/>
          <a:stretch>
            <a:fillRect/>
          </a:stretch>
        </p:blipFill>
        <p:spPr bwMode="auto">
          <a:xfrm>
            <a:off x="838200" y="609600"/>
            <a:ext cx="2438400" cy="2438400"/>
          </a:xfrm>
          <a:prstGeom prst="rect">
            <a:avLst/>
          </a:prstGeom>
          <a:noFill/>
          <a:ln w="9525">
            <a:noFill/>
            <a:miter lim="800000"/>
            <a:headEnd/>
            <a:tailEnd/>
          </a:ln>
        </p:spPr>
      </p:pic>
      <p:pic>
        <p:nvPicPr>
          <p:cNvPr id="9221" name="Picture 7" descr="Schematic image of an IgG"/>
          <p:cNvPicPr>
            <a:picLocks noChangeAspect="1" noChangeArrowheads="1"/>
          </p:cNvPicPr>
          <p:nvPr/>
        </p:nvPicPr>
        <p:blipFill>
          <a:blip r:embed="rId3"/>
          <a:srcRect/>
          <a:stretch>
            <a:fillRect/>
          </a:stretch>
        </p:blipFill>
        <p:spPr bwMode="auto">
          <a:xfrm>
            <a:off x="381000" y="2819400"/>
            <a:ext cx="4114800" cy="2873375"/>
          </a:xfrm>
          <a:prstGeom prst="rect">
            <a:avLst/>
          </a:prstGeom>
          <a:noFill/>
          <a:ln w="9525">
            <a:noFill/>
            <a:miter lim="800000"/>
            <a:headEnd/>
            <a:tailEnd/>
          </a:ln>
        </p:spPr>
      </p:pic>
      <p:pic>
        <p:nvPicPr>
          <p:cNvPr id="9222" name="Picture 8"/>
          <p:cNvPicPr>
            <a:picLocks noChangeAspect="1" noChangeArrowheads="1"/>
          </p:cNvPicPr>
          <p:nvPr/>
        </p:nvPicPr>
        <p:blipFill>
          <a:blip r:embed="rId4"/>
          <a:srcRect/>
          <a:stretch>
            <a:fillRect/>
          </a:stretch>
        </p:blipFill>
        <p:spPr bwMode="auto">
          <a:xfrm>
            <a:off x="4800600" y="990600"/>
            <a:ext cx="4046538"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58" name="Picture 2"/>
          <p:cNvPicPr>
            <a:picLocks noChangeAspect="1" noChangeArrowheads="1"/>
          </p:cNvPicPr>
          <p:nvPr/>
        </p:nvPicPr>
        <p:blipFill>
          <a:blip r:embed="rId2"/>
          <a:srcRect/>
          <a:stretch>
            <a:fillRect/>
          </a:stretch>
        </p:blipFill>
        <p:spPr bwMode="auto">
          <a:xfrm>
            <a:off x="1066800" y="1219200"/>
            <a:ext cx="2019300" cy="1308100"/>
          </a:xfrm>
          <a:prstGeom prst="rect">
            <a:avLst/>
          </a:prstGeom>
          <a:noFill/>
          <a:ln w="9525">
            <a:noFill/>
            <a:miter lim="800000"/>
            <a:headEnd/>
            <a:tailEnd/>
          </a:ln>
        </p:spPr>
      </p:pic>
      <p:sp>
        <p:nvSpPr>
          <p:cNvPr id="249859" name="Text Box 3"/>
          <p:cNvSpPr txBox="1">
            <a:spLocks noChangeArrowheads="1"/>
          </p:cNvSpPr>
          <p:nvPr/>
        </p:nvSpPr>
        <p:spPr bwMode="auto">
          <a:xfrm>
            <a:off x="1543050" y="2720975"/>
            <a:ext cx="1073150" cy="366713"/>
          </a:xfrm>
          <a:prstGeom prst="rect">
            <a:avLst/>
          </a:prstGeom>
          <a:noFill/>
          <a:ln w="9525">
            <a:noFill/>
            <a:miter lim="800000"/>
            <a:headEnd/>
            <a:tailEnd/>
          </a:ln>
        </p:spPr>
        <p:txBody>
          <a:bodyPr wrap="none">
            <a:spAutoFit/>
          </a:bodyPr>
          <a:lstStyle/>
          <a:p>
            <a:r>
              <a:rPr lang="en-US" sz="1800">
                <a:latin typeface="Helvetica" charset="0"/>
              </a:rPr>
              <a:t>Epitopes</a:t>
            </a:r>
          </a:p>
        </p:txBody>
      </p:sp>
      <p:sp>
        <p:nvSpPr>
          <p:cNvPr id="249860" name="Line 4"/>
          <p:cNvSpPr>
            <a:spLocks noChangeShapeType="1"/>
          </p:cNvSpPr>
          <p:nvPr/>
        </p:nvSpPr>
        <p:spPr bwMode="auto">
          <a:xfrm flipV="1">
            <a:off x="1524000" y="1752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1" name="Line 5"/>
          <p:cNvSpPr>
            <a:spLocks noChangeShapeType="1"/>
          </p:cNvSpPr>
          <p:nvPr/>
        </p:nvSpPr>
        <p:spPr bwMode="auto">
          <a:xfrm flipV="1">
            <a:off x="1676400" y="19812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2" name="Line 6"/>
          <p:cNvSpPr>
            <a:spLocks noChangeShapeType="1"/>
          </p:cNvSpPr>
          <p:nvPr/>
        </p:nvSpPr>
        <p:spPr bwMode="auto">
          <a:xfrm flipV="1">
            <a:off x="1752600" y="2209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3" name="Line 7"/>
          <p:cNvSpPr>
            <a:spLocks noChangeShapeType="1"/>
          </p:cNvSpPr>
          <p:nvPr/>
        </p:nvSpPr>
        <p:spPr bwMode="auto">
          <a:xfrm flipV="1">
            <a:off x="1981200" y="2133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4" name="Line 8"/>
          <p:cNvSpPr>
            <a:spLocks noChangeShapeType="1"/>
          </p:cNvSpPr>
          <p:nvPr/>
        </p:nvSpPr>
        <p:spPr bwMode="auto">
          <a:xfrm flipV="1">
            <a:off x="2209800" y="1828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5" name="Line 9"/>
          <p:cNvSpPr>
            <a:spLocks noChangeShapeType="1"/>
          </p:cNvSpPr>
          <p:nvPr/>
        </p:nvSpPr>
        <p:spPr bwMode="auto">
          <a:xfrm flipV="1">
            <a:off x="2286000" y="22098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6" name="Line 10"/>
          <p:cNvSpPr>
            <a:spLocks noChangeShapeType="1"/>
          </p:cNvSpPr>
          <p:nvPr/>
        </p:nvSpPr>
        <p:spPr bwMode="auto">
          <a:xfrm flipV="1">
            <a:off x="2438400" y="20574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7" name="Line 11"/>
          <p:cNvSpPr>
            <a:spLocks noChangeShapeType="1"/>
          </p:cNvSpPr>
          <p:nvPr/>
        </p:nvSpPr>
        <p:spPr bwMode="auto">
          <a:xfrm flipV="1">
            <a:off x="2590800" y="2133600"/>
            <a:ext cx="0" cy="533400"/>
          </a:xfrm>
          <a:prstGeom prst="line">
            <a:avLst/>
          </a:prstGeom>
          <a:noFill/>
          <a:ln w="38100">
            <a:solidFill>
              <a:schemeClr val="tx1"/>
            </a:solidFill>
            <a:round/>
            <a:headEnd/>
            <a:tailEnd type="arrow" w="med" len="med"/>
          </a:ln>
        </p:spPr>
        <p:txBody>
          <a:bodyPr wrap="none" anchor="ctr"/>
          <a:lstStyle/>
          <a:p>
            <a:endParaRPr lang="ar-EG"/>
          </a:p>
        </p:txBody>
      </p:sp>
      <p:sp>
        <p:nvSpPr>
          <p:cNvPr id="249868" name="Line 12"/>
          <p:cNvSpPr>
            <a:spLocks noChangeShapeType="1"/>
          </p:cNvSpPr>
          <p:nvPr/>
        </p:nvSpPr>
        <p:spPr bwMode="auto">
          <a:xfrm>
            <a:off x="3048000" y="1905000"/>
            <a:ext cx="3276600" cy="0"/>
          </a:xfrm>
          <a:prstGeom prst="line">
            <a:avLst/>
          </a:prstGeom>
          <a:noFill/>
          <a:ln w="38100">
            <a:solidFill>
              <a:schemeClr val="tx1"/>
            </a:solidFill>
            <a:round/>
            <a:headEnd/>
            <a:tailEnd type="arrow" w="med" len="med"/>
          </a:ln>
        </p:spPr>
        <p:txBody>
          <a:bodyPr wrap="none" anchor="ctr"/>
          <a:lstStyle/>
          <a:p>
            <a:endParaRPr lang="ar-EG"/>
          </a:p>
        </p:txBody>
      </p:sp>
      <p:sp>
        <p:nvSpPr>
          <p:cNvPr id="249869" name="Text Box 13"/>
          <p:cNvSpPr txBox="1">
            <a:spLocks noChangeArrowheads="1"/>
          </p:cNvSpPr>
          <p:nvPr/>
        </p:nvSpPr>
        <p:spPr bwMode="auto">
          <a:xfrm>
            <a:off x="3581400" y="2057400"/>
            <a:ext cx="2101850" cy="366713"/>
          </a:xfrm>
          <a:prstGeom prst="rect">
            <a:avLst/>
          </a:prstGeom>
          <a:noFill/>
          <a:ln w="9525">
            <a:noFill/>
            <a:miter lim="800000"/>
            <a:headEnd/>
            <a:tailEnd/>
          </a:ln>
        </p:spPr>
        <p:txBody>
          <a:bodyPr wrap="none">
            <a:spAutoFit/>
          </a:bodyPr>
          <a:lstStyle/>
          <a:p>
            <a:r>
              <a:rPr lang="en-US" sz="1800">
                <a:latin typeface="Helvetica" charset="0"/>
              </a:rPr>
              <a:t>Immune Response</a:t>
            </a:r>
          </a:p>
        </p:txBody>
      </p:sp>
      <p:sp>
        <p:nvSpPr>
          <p:cNvPr id="249870" name="Text Box 14"/>
          <p:cNvSpPr txBox="1">
            <a:spLocks noChangeArrowheads="1"/>
          </p:cNvSpPr>
          <p:nvPr/>
        </p:nvSpPr>
        <p:spPr bwMode="auto">
          <a:xfrm>
            <a:off x="6477000" y="1752600"/>
            <a:ext cx="1250950" cy="366713"/>
          </a:xfrm>
          <a:prstGeom prst="rect">
            <a:avLst/>
          </a:prstGeom>
          <a:noFill/>
          <a:ln w="9525">
            <a:noFill/>
            <a:miter lim="800000"/>
            <a:headEnd/>
            <a:tailEnd/>
          </a:ln>
        </p:spPr>
        <p:txBody>
          <a:bodyPr wrap="none">
            <a:spAutoFit/>
          </a:bodyPr>
          <a:lstStyle/>
          <a:p>
            <a:r>
              <a:rPr lang="en-US" sz="1800">
                <a:latin typeface="Helvetica" charset="0"/>
              </a:rPr>
              <a:t>Antibodies</a:t>
            </a:r>
          </a:p>
        </p:txBody>
      </p:sp>
      <p:pic>
        <p:nvPicPr>
          <p:cNvPr id="249871" name="Picture 15"/>
          <p:cNvPicPr>
            <a:picLocks noChangeAspect="1" noChangeArrowheads="1"/>
          </p:cNvPicPr>
          <p:nvPr/>
        </p:nvPicPr>
        <p:blipFill>
          <a:blip r:embed="rId3"/>
          <a:srcRect/>
          <a:stretch>
            <a:fillRect/>
          </a:stretch>
        </p:blipFill>
        <p:spPr bwMode="auto">
          <a:xfrm>
            <a:off x="5943600" y="2286000"/>
            <a:ext cx="520700" cy="419100"/>
          </a:xfrm>
          <a:prstGeom prst="rect">
            <a:avLst/>
          </a:prstGeom>
          <a:noFill/>
          <a:ln w="9525">
            <a:noFill/>
            <a:miter lim="800000"/>
            <a:headEnd/>
            <a:tailEnd/>
          </a:ln>
        </p:spPr>
      </p:pic>
      <p:pic>
        <p:nvPicPr>
          <p:cNvPr id="249872" name="Picture 16"/>
          <p:cNvPicPr>
            <a:picLocks noChangeAspect="1" noChangeArrowheads="1"/>
          </p:cNvPicPr>
          <p:nvPr/>
        </p:nvPicPr>
        <p:blipFill>
          <a:blip r:embed="rId4"/>
          <a:srcRect/>
          <a:stretch>
            <a:fillRect/>
          </a:stretch>
        </p:blipFill>
        <p:spPr bwMode="auto">
          <a:xfrm>
            <a:off x="6324600" y="2133600"/>
            <a:ext cx="520700" cy="419100"/>
          </a:xfrm>
          <a:prstGeom prst="rect">
            <a:avLst/>
          </a:prstGeom>
          <a:noFill/>
          <a:ln w="9525">
            <a:noFill/>
            <a:miter lim="800000"/>
            <a:headEnd/>
            <a:tailEnd/>
          </a:ln>
        </p:spPr>
      </p:pic>
      <p:pic>
        <p:nvPicPr>
          <p:cNvPr id="249873" name="Picture 17"/>
          <p:cNvPicPr>
            <a:picLocks noChangeAspect="1" noChangeArrowheads="1"/>
          </p:cNvPicPr>
          <p:nvPr/>
        </p:nvPicPr>
        <p:blipFill>
          <a:blip r:embed="rId5"/>
          <a:srcRect/>
          <a:stretch>
            <a:fillRect/>
          </a:stretch>
        </p:blipFill>
        <p:spPr bwMode="auto">
          <a:xfrm>
            <a:off x="6629400" y="2438400"/>
            <a:ext cx="520700" cy="419100"/>
          </a:xfrm>
          <a:prstGeom prst="rect">
            <a:avLst/>
          </a:prstGeom>
          <a:noFill/>
          <a:ln w="9525">
            <a:noFill/>
            <a:miter lim="800000"/>
            <a:headEnd/>
            <a:tailEnd/>
          </a:ln>
        </p:spPr>
      </p:pic>
      <p:pic>
        <p:nvPicPr>
          <p:cNvPr id="249874" name="Picture 18"/>
          <p:cNvPicPr>
            <a:picLocks noChangeAspect="1" noChangeArrowheads="1"/>
          </p:cNvPicPr>
          <p:nvPr/>
        </p:nvPicPr>
        <p:blipFill>
          <a:blip r:embed="rId6"/>
          <a:srcRect/>
          <a:stretch>
            <a:fillRect/>
          </a:stretch>
        </p:blipFill>
        <p:spPr bwMode="auto">
          <a:xfrm>
            <a:off x="7010400" y="2133600"/>
            <a:ext cx="520700" cy="419100"/>
          </a:xfrm>
          <a:prstGeom prst="rect">
            <a:avLst/>
          </a:prstGeom>
          <a:noFill/>
          <a:ln w="9525">
            <a:noFill/>
            <a:miter lim="800000"/>
            <a:headEnd/>
            <a:tailEnd/>
          </a:ln>
        </p:spPr>
      </p:pic>
      <p:pic>
        <p:nvPicPr>
          <p:cNvPr id="249875" name="Picture 19"/>
          <p:cNvPicPr>
            <a:picLocks noChangeAspect="1" noChangeArrowheads="1"/>
          </p:cNvPicPr>
          <p:nvPr/>
        </p:nvPicPr>
        <p:blipFill>
          <a:blip r:embed="rId7"/>
          <a:srcRect/>
          <a:stretch>
            <a:fillRect/>
          </a:stretch>
        </p:blipFill>
        <p:spPr bwMode="auto">
          <a:xfrm>
            <a:off x="7315200" y="2438400"/>
            <a:ext cx="520700" cy="419100"/>
          </a:xfrm>
          <a:prstGeom prst="rect">
            <a:avLst/>
          </a:prstGeom>
          <a:noFill/>
          <a:ln w="9525">
            <a:noFill/>
            <a:miter lim="800000"/>
            <a:headEnd/>
            <a:tailEnd/>
          </a:ln>
        </p:spPr>
      </p:pic>
      <p:pic>
        <p:nvPicPr>
          <p:cNvPr id="249876" name="Picture 20"/>
          <p:cNvPicPr>
            <a:picLocks noChangeAspect="1" noChangeArrowheads="1"/>
          </p:cNvPicPr>
          <p:nvPr/>
        </p:nvPicPr>
        <p:blipFill>
          <a:blip r:embed="rId8"/>
          <a:srcRect/>
          <a:stretch>
            <a:fillRect/>
          </a:stretch>
        </p:blipFill>
        <p:spPr bwMode="auto">
          <a:xfrm>
            <a:off x="6934200" y="2667000"/>
            <a:ext cx="520700" cy="419100"/>
          </a:xfrm>
          <a:prstGeom prst="rect">
            <a:avLst/>
          </a:prstGeom>
          <a:noFill/>
          <a:ln w="9525">
            <a:noFill/>
            <a:miter lim="800000"/>
            <a:headEnd/>
            <a:tailEnd/>
          </a:ln>
        </p:spPr>
      </p:pic>
      <p:pic>
        <p:nvPicPr>
          <p:cNvPr id="249877" name="Picture 21"/>
          <p:cNvPicPr>
            <a:picLocks noChangeAspect="1" noChangeArrowheads="1"/>
          </p:cNvPicPr>
          <p:nvPr/>
        </p:nvPicPr>
        <p:blipFill>
          <a:blip r:embed="rId9"/>
          <a:srcRect/>
          <a:stretch>
            <a:fillRect/>
          </a:stretch>
        </p:blipFill>
        <p:spPr bwMode="auto">
          <a:xfrm>
            <a:off x="6248400" y="2590800"/>
            <a:ext cx="520700" cy="419100"/>
          </a:xfrm>
          <a:prstGeom prst="rect">
            <a:avLst/>
          </a:prstGeom>
          <a:noFill/>
          <a:ln w="9525">
            <a:noFill/>
            <a:miter lim="800000"/>
            <a:headEnd/>
            <a:tailEnd/>
          </a:ln>
        </p:spPr>
      </p:pic>
      <p:pic>
        <p:nvPicPr>
          <p:cNvPr id="249878" name="Picture 22"/>
          <p:cNvPicPr>
            <a:picLocks noChangeAspect="1" noChangeArrowheads="1"/>
          </p:cNvPicPr>
          <p:nvPr/>
        </p:nvPicPr>
        <p:blipFill>
          <a:blip r:embed="rId10"/>
          <a:srcRect/>
          <a:stretch>
            <a:fillRect/>
          </a:stretch>
        </p:blipFill>
        <p:spPr bwMode="auto">
          <a:xfrm>
            <a:off x="7696200" y="2133600"/>
            <a:ext cx="520700" cy="419100"/>
          </a:xfrm>
          <a:prstGeom prst="rect">
            <a:avLst/>
          </a:prstGeom>
          <a:noFill/>
          <a:ln w="9525">
            <a:noFill/>
            <a:miter lim="800000"/>
            <a:headEnd/>
            <a:tailEnd/>
          </a:ln>
        </p:spPr>
      </p:pic>
      <p:pic>
        <p:nvPicPr>
          <p:cNvPr id="249879" name="Picture 23"/>
          <p:cNvPicPr>
            <a:picLocks noChangeAspect="1" noChangeArrowheads="1"/>
          </p:cNvPicPr>
          <p:nvPr/>
        </p:nvPicPr>
        <p:blipFill>
          <a:blip r:embed="rId10"/>
          <a:srcRect/>
          <a:stretch>
            <a:fillRect/>
          </a:stretch>
        </p:blipFill>
        <p:spPr bwMode="auto">
          <a:xfrm>
            <a:off x="6477000" y="2971800"/>
            <a:ext cx="520700" cy="419100"/>
          </a:xfrm>
          <a:prstGeom prst="rect">
            <a:avLst/>
          </a:prstGeom>
          <a:noFill/>
          <a:ln w="9525">
            <a:noFill/>
            <a:miter lim="800000"/>
            <a:headEnd/>
            <a:tailEnd/>
          </a:ln>
        </p:spPr>
      </p:pic>
      <p:pic>
        <p:nvPicPr>
          <p:cNvPr id="249880" name="Picture 24"/>
          <p:cNvPicPr>
            <a:picLocks noChangeAspect="1" noChangeArrowheads="1"/>
          </p:cNvPicPr>
          <p:nvPr/>
        </p:nvPicPr>
        <p:blipFill>
          <a:blip r:embed="rId9"/>
          <a:srcRect/>
          <a:stretch>
            <a:fillRect/>
          </a:stretch>
        </p:blipFill>
        <p:spPr bwMode="auto">
          <a:xfrm>
            <a:off x="7696200" y="2667000"/>
            <a:ext cx="520700" cy="419100"/>
          </a:xfrm>
          <a:prstGeom prst="rect">
            <a:avLst/>
          </a:prstGeom>
          <a:noFill/>
          <a:ln w="9525">
            <a:noFill/>
            <a:miter lim="800000"/>
            <a:headEnd/>
            <a:tailEnd/>
          </a:ln>
        </p:spPr>
      </p:pic>
      <p:pic>
        <p:nvPicPr>
          <p:cNvPr id="249881" name="Picture 25"/>
          <p:cNvPicPr>
            <a:picLocks noChangeAspect="1" noChangeArrowheads="1"/>
          </p:cNvPicPr>
          <p:nvPr/>
        </p:nvPicPr>
        <p:blipFill>
          <a:blip r:embed="rId7"/>
          <a:srcRect/>
          <a:stretch>
            <a:fillRect/>
          </a:stretch>
        </p:blipFill>
        <p:spPr bwMode="auto">
          <a:xfrm>
            <a:off x="7239000" y="2971800"/>
            <a:ext cx="520700" cy="419100"/>
          </a:xfrm>
          <a:prstGeom prst="rect">
            <a:avLst/>
          </a:prstGeom>
          <a:noFill/>
          <a:ln w="9525">
            <a:noFill/>
            <a:miter lim="800000"/>
            <a:headEnd/>
            <a:tailEnd/>
          </a:ln>
        </p:spPr>
      </p:pic>
      <p:pic>
        <p:nvPicPr>
          <p:cNvPr id="249882" name="Picture 26"/>
          <p:cNvPicPr>
            <a:picLocks noChangeAspect="1" noChangeArrowheads="1"/>
          </p:cNvPicPr>
          <p:nvPr/>
        </p:nvPicPr>
        <p:blipFill>
          <a:blip r:embed="rId6"/>
          <a:srcRect/>
          <a:stretch>
            <a:fillRect/>
          </a:stretch>
        </p:blipFill>
        <p:spPr bwMode="auto">
          <a:xfrm>
            <a:off x="5867400" y="2895600"/>
            <a:ext cx="520700" cy="419100"/>
          </a:xfrm>
          <a:prstGeom prst="rect">
            <a:avLst/>
          </a:prstGeom>
          <a:noFill/>
          <a:ln w="9525">
            <a:noFill/>
            <a:miter lim="800000"/>
            <a:headEnd/>
            <a:tailEnd/>
          </a:ln>
        </p:spPr>
      </p:pic>
      <p:sp>
        <p:nvSpPr>
          <p:cNvPr id="249883" name="Text Box 27"/>
          <p:cNvSpPr txBox="1">
            <a:spLocks noChangeArrowheads="1"/>
          </p:cNvSpPr>
          <p:nvPr/>
        </p:nvSpPr>
        <p:spPr bwMode="auto">
          <a:xfrm>
            <a:off x="4800600" y="3505200"/>
            <a:ext cx="4343400" cy="825500"/>
          </a:xfrm>
          <a:prstGeom prst="rect">
            <a:avLst/>
          </a:prstGeom>
          <a:noFill/>
          <a:ln w="9525">
            <a:noFill/>
            <a:miter lim="800000"/>
            <a:headEnd/>
            <a:tailEnd/>
          </a:ln>
        </p:spPr>
        <p:txBody>
          <a:bodyPr>
            <a:spAutoFit/>
          </a:bodyPr>
          <a:lstStyle/>
          <a:p>
            <a:r>
              <a:rPr lang="en-US" sz="1600">
                <a:latin typeface="Helvetica" charset="0"/>
              </a:rPr>
              <a:t>A mixture of antibodies - all bind to epitopes of the original antigen.  Some bind with higher affinity than others. </a:t>
            </a:r>
          </a:p>
        </p:txBody>
      </p:sp>
      <p:sp>
        <p:nvSpPr>
          <p:cNvPr id="249884" name="Text Box 28"/>
          <p:cNvSpPr txBox="1">
            <a:spLocks noChangeArrowheads="1"/>
          </p:cNvSpPr>
          <p:nvPr/>
        </p:nvSpPr>
        <p:spPr bwMode="auto">
          <a:xfrm>
            <a:off x="5791200" y="4495800"/>
            <a:ext cx="2330450" cy="366713"/>
          </a:xfrm>
          <a:prstGeom prst="rect">
            <a:avLst/>
          </a:prstGeom>
          <a:noFill/>
          <a:ln w="9525">
            <a:noFill/>
            <a:miter lim="800000"/>
            <a:headEnd/>
            <a:tailEnd/>
          </a:ln>
        </p:spPr>
        <p:txBody>
          <a:bodyPr wrap="none">
            <a:spAutoFit/>
          </a:bodyPr>
          <a:lstStyle/>
          <a:p>
            <a:r>
              <a:rPr lang="en-US" sz="1800">
                <a:latin typeface="Helvetica" charset="0"/>
              </a:rPr>
              <a:t>Polyclonal antibodies</a:t>
            </a:r>
          </a:p>
        </p:txBody>
      </p:sp>
      <p:sp>
        <p:nvSpPr>
          <p:cNvPr id="34845" name="Text Box 29"/>
          <p:cNvSpPr txBox="1">
            <a:spLocks noChangeArrowheads="1"/>
          </p:cNvSpPr>
          <p:nvPr/>
        </p:nvSpPr>
        <p:spPr bwMode="auto">
          <a:xfrm>
            <a:off x="1600200" y="914400"/>
            <a:ext cx="908050" cy="366713"/>
          </a:xfrm>
          <a:prstGeom prst="rect">
            <a:avLst/>
          </a:prstGeom>
          <a:noFill/>
          <a:ln w="9525">
            <a:noFill/>
            <a:miter lim="800000"/>
            <a:headEnd/>
            <a:tailEnd/>
          </a:ln>
        </p:spPr>
        <p:txBody>
          <a:bodyPr wrap="none">
            <a:spAutoFit/>
          </a:bodyPr>
          <a:lstStyle/>
          <a:p>
            <a:r>
              <a:rPr lang="en-US" sz="1800">
                <a:latin typeface="Helvetica" charset="0"/>
              </a:rPr>
              <a:t>Protein</a:t>
            </a:r>
          </a:p>
        </p:txBody>
      </p:sp>
      <p:sp>
        <p:nvSpPr>
          <p:cNvPr id="249886" name="Text Box 30"/>
          <p:cNvSpPr txBox="1">
            <a:spLocks noChangeArrowheads="1"/>
          </p:cNvSpPr>
          <p:nvPr/>
        </p:nvSpPr>
        <p:spPr bwMode="auto">
          <a:xfrm>
            <a:off x="3962400" y="1371600"/>
            <a:ext cx="1174750" cy="366713"/>
          </a:xfrm>
          <a:prstGeom prst="rect">
            <a:avLst/>
          </a:prstGeom>
          <a:noFill/>
          <a:ln w="9525">
            <a:noFill/>
            <a:miter lim="800000"/>
            <a:headEnd/>
            <a:tailEnd/>
          </a:ln>
        </p:spPr>
        <p:txBody>
          <a:bodyPr wrap="none">
            <a:spAutoFit/>
          </a:bodyPr>
          <a:lstStyle/>
          <a:p>
            <a:r>
              <a:rPr lang="en-US" sz="1800">
                <a:latin typeface="Helvetica" charset="0"/>
              </a:rPr>
              <a:t>Immunize</a:t>
            </a:r>
          </a:p>
        </p:txBody>
      </p:sp>
      <p:pic>
        <p:nvPicPr>
          <p:cNvPr id="249887" name="Picture 31"/>
          <p:cNvPicPr>
            <a:picLocks noChangeAspect="1" noChangeArrowheads="1"/>
          </p:cNvPicPr>
          <p:nvPr/>
        </p:nvPicPr>
        <p:blipFill>
          <a:blip r:embed="rId11"/>
          <a:srcRect/>
          <a:stretch>
            <a:fillRect/>
          </a:stretch>
        </p:blipFill>
        <p:spPr bwMode="auto">
          <a:xfrm>
            <a:off x="381000" y="3581400"/>
            <a:ext cx="558800" cy="2146300"/>
          </a:xfrm>
          <a:prstGeom prst="rect">
            <a:avLst/>
          </a:prstGeom>
          <a:noFill/>
          <a:ln w="9525">
            <a:noFill/>
            <a:miter lim="800000"/>
            <a:headEnd/>
            <a:tailEnd/>
          </a:ln>
        </p:spPr>
      </p:pic>
      <p:pic>
        <p:nvPicPr>
          <p:cNvPr id="249888" name="Picture 32"/>
          <p:cNvPicPr>
            <a:picLocks noChangeAspect="1" noChangeArrowheads="1"/>
          </p:cNvPicPr>
          <p:nvPr/>
        </p:nvPicPr>
        <p:blipFill>
          <a:blip r:embed="rId12"/>
          <a:srcRect/>
          <a:stretch>
            <a:fillRect/>
          </a:stretch>
        </p:blipFill>
        <p:spPr bwMode="auto">
          <a:xfrm>
            <a:off x="887413" y="3603625"/>
            <a:ext cx="1028700" cy="2146300"/>
          </a:xfrm>
          <a:prstGeom prst="rect">
            <a:avLst/>
          </a:prstGeom>
          <a:noFill/>
          <a:ln w="9525">
            <a:noFill/>
            <a:miter lim="800000"/>
            <a:headEnd/>
            <a:tailEnd/>
          </a:ln>
        </p:spPr>
      </p:pic>
      <p:pic>
        <p:nvPicPr>
          <p:cNvPr id="249889" name="Picture 33"/>
          <p:cNvPicPr>
            <a:picLocks noChangeAspect="1" noChangeArrowheads="1"/>
          </p:cNvPicPr>
          <p:nvPr/>
        </p:nvPicPr>
        <p:blipFill>
          <a:blip r:embed="rId13"/>
          <a:srcRect/>
          <a:stretch>
            <a:fillRect/>
          </a:stretch>
        </p:blipFill>
        <p:spPr bwMode="auto">
          <a:xfrm>
            <a:off x="1828800" y="3657600"/>
            <a:ext cx="2603500" cy="209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98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98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9860"/>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249861"/>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249862"/>
                                        </p:tgtEl>
                                        <p:attrNameLst>
                                          <p:attrName>style.visibility</p:attrName>
                                        </p:attrNameLst>
                                      </p:cBhvr>
                                      <p:to>
                                        <p:strVal val="visible"/>
                                      </p:to>
                                    </p:set>
                                  </p:childTnLst>
                                </p:cTn>
                              </p:par>
                            </p:childTnLst>
                          </p:cTn>
                        </p:par>
                        <p:par>
                          <p:cTn id="21" fill="hold">
                            <p:stCondLst>
                              <p:cond delay="1500"/>
                            </p:stCondLst>
                            <p:childTnLst>
                              <p:par>
                                <p:cTn id="22" presetID="1" presetClass="entr" presetSubtype="0" fill="hold" grpId="0" nodeType="afterEffect">
                                  <p:stCondLst>
                                    <p:cond delay="0"/>
                                  </p:stCondLst>
                                  <p:childTnLst>
                                    <p:set>
                                      <p:cBhvr>
                                        <p:cTn id="23" dur="1" fill="hold">
                                          <p:stCondLst>
                                            <p:cond delay="499"/>
                                          </p:stCondLst>
                                        </p:cTn>
                                        <p:tgtEl>
                                          <p:spTgt spid="249863"/>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499"/>
                                          </p:stCondLst>
                                        </p:cTn>
                                        <p:tgtEl>
                                          <p:spTgt spid="249864"/>
                                        </p:tgtEl>
                                        <p:attrNameLst>
                                          <p:attrName>style.visibility</p:attrName>
                                        </p:attrNameLst>
                                      </p:cBhvr>
                                      <p:to>
                                        <p:strVal val="visible"/>
                                      </p:to>
                                    </p:set>
                                  </p:childTnLst>
                                </p:cTn>
                              </p:par>
                            </p:childTnLst>
                          </p:cTn>
                        </p:par>
                        <p:par>
                          <p:cTn id="27" fill="hold">
                            <p:stCondLst>
                              <p:cond delay="2500"/>
                            </p:stCondLst>
                            <p:childTnLst>
                              <p:par>
                                <p:cTn id="28" presetID="1" presetClass="entr" presetSubtype="0" fill="hold" grpId="0" nodeType="afterEffect">
                                  <p:stCondLst>
                                    <p:cond delay="0"/>
                                  </p:stCondLst>
                                  <p:childTnLst>
                                    <p:set>
                                      <p:cBhvr>
                                        <p:cTn id="29" dur="1" fill="hold">
                                          <p:stCondLst>
                                            <p:cond delay="499"/>
                                          </p:stCondLst>
                                        </p:cTn>
                                        <p:tgtEl>
                                          <p:spTgt spid="249865"/>
                                        </p:tgtEl>
                                        <p:attrNameLst>
                                          <p:attrName>style.visibility</p:attrName>
                                        </p:attrNameLst>
                                      </p:cBhvr>
                                      <p:to>
                                        <p:strVal val="visible"/>
                                      </p:to>
                                    </p:se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499"/>
                                          </p:stCondLst>
                                        </p:cTn>
                                        <p:tgtEl>
                                          <p:spTgt spid="249866"/>
                                        </p:tgtEl>
                                        <p:attrNameLst>
                                          <p:attrName>style.visibility</p:attrName>
                                        </p:attrNameLst>
                                      </p:cBhvr>
                                      <p:to>
                                        <p:strVal val="visible"/>
                                      </p:to>
                                    </p:set>
                                  </p:childTnLst>
                                </p:cTn>
                              </p:par>
                            </p:childTnLst>
                          </p:cTn>
                        </p:par>
                        <p:par>
                          <p:cTn id="33" fill="hold">
                            <p:stCondLst>
                              <p:cond delay="3500"/>
                            </p:stCondLst>
                            <p:childTnLst>
                              <p:par>
                                <p:cTn id="34" presetID="1" presetClass="entr" presetSubtype="0" fill="hold" grpId="0" nodeType="afterEffect">
                                  <p:stCondLst>
                                    <p:cond delay="0"/>
                                  </p:stCondLst>
                                  <p:childTnLst>
                                    <p:set>
                                      <p:cBhvr>
                                        <p:cTn id="35" dur="1" fill="hold">
                                          <p:stCondLst>
                                            <p:cond delay="499"/>
                                          </p:stCondLst>
                                        </p:cTn>
                                        <p:tgtEl>
                                          <p:spTgt spid="24986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249886"/>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2498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4986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24988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249888"/>
                                        </p:tgtEl>
                                        <p:attrNameLst>
                                          <p:attrName>style.visibility</p:attrName>
                                        </p:attrNameLst>
                                      </p:cBhvr>
                                      <p:to>
                                        <p:strVal val="visible"/>
                                      </p:to>
                                    </p:set>
                                  </p:childTnLst>
                                </p:cTn>
                              </p:par>
                            </p:childTnLst>
                          </p:cTn>
                        </p:par>
                        <p:par>
                          <p:cTn id="55" fill="hold">
                            <p:stCondLst>
                              <p:cond delay="500"/>
                            </p:stCondLst>
                            <p:childTnLst>
                              <p:par>
                                <p:cTn id="56" presetID="1" presetClass="entr" presetSubtype="0" fill="hold" nodeType="afterEffect">
                                  <p:stCondLst>
                                    <p:cond delay="0"/>
                                  </p:stCondLst>
                                  <p:childTnLst>
                                    <p:set>
                                      <p:cBhvr>
                                        <p:cTn id="57" dur="1" fill="hold">
                                          <p:stCondLst>
                                            <p:cond delay="499"/>
                                          </p:stCondLst>
                                        </p:cTn>
                                        <p:tgtEl>
                                          <p:spTgt spid="24988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249870"/>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nodeType="afterEffect">
                                  <p:stCondLst>
                                    <p:cond delay="0"/>
                                  </p:stCondLst>
                                  <p:childTnLst>
                                    <p:set>
                                      <p:cBhvr>
                                        <p:cTn id="64" dur="1" fill="hold">
                                          <p:stCondLst>
                                            <p:cond delay="499"/>
                                          </p:stCondLst>
                                        </p:cTn>
                                        <p:tgtEl>
                                          <p:spTgt spid="249871"/>
                                        </p:tgtEl>
                                        <p:attrNameLst>
                                          <p:attrName>style.visibility</p:attrName>
                                        </p:attrNameLst>
                                      </p:cBhvr>
                                      <p:to>
                                        <p:strVal val="visible"/>
                                      </p:to>
                                    </p:set>
                                  </p:childTnLst>
                                </p:cTn>
                              </p:par>
                            </p:childTnLst>
                          </p:cTn>
                        </p:par>
                        <p:par>
                          <p:cTn id="65" fill="hold">
                            <p:stCondLst>
                              <p:cond delay="1000"/>
                            </p:stCondLst>
                            <p:childTnLst>
                              <p:par>
                                <p:cTn id="66" presetID="1" presetClass="entr" presetSubtype="0" fill="hold" nodeType="afterEffect">
                                  <p:stCondLst>
                                    <p:cond delay="0"/>
                                  </p:stCondLst>
                                  <p:childTnLst>
                                    <p:set>
                                      <p:cBhvr>
                                        <p:cTn id="67" dur="1" fill="hold">
                                          <p:stCondLst>
                                            <p:cond delay="499"/>
                                          </p:stCondLst>
                                        </p:cTn>
                                        <p:tgtEl>
                                          <p:spTgt spid="249872"/>
                                        </p:tgtEl>
                                        <p:attrNameLst>
                                          <p:attrName>style.visibility</p:attrName>
                                        </p:attrNameLst>
                                      </p:cBhvr>
                                      <p:to>
                                        <p:strVal val="visible"/>
                                      </p:to>
                                    </p:set>
                                  </p:childTnLst>
                                </p:cTn>
                              </p:par>
                            </p:childTnLst>
                          </p:cTn>
                        </p:par>
                        <p:par>
                          <p:cTn id="68" fill="hold">
                            <p:stCondLst>
                              <p:cond delay="1500"/>
                            </p:stCondLst>
                            <p:childTnLst>
                              <p:par>
                                <p:cTn id="69" presetID="1" presetClass="entr" presetSubtype="0" fill="hold" nodeType="afterEffect">
                                  <p:stCondLst>
                                    <p:cond delay="0"/>
                                  </p:stCondLst>
                                  <p:childTnLst>
                                    <p:set>
                                      <p:cBhvr>
                                        <p:cTn id="70" dur="1" fill="hold">
                                          <p:stCondLst>
                                            <p:cond delay="499"/>
                                          </p:stCondLst>
                                        </p:cTn>
                                        <p:tgtEl>
                                          <p:spTgt spid="249873"/>
                                        </p:tgtEl>
                                        <p:attrNameLst>
                                          <p:attrName>style.visibility</p:attrName>
                                        </p:attrNameLst>
                                      </p:cBhvr>
                                      <p:to>
                                        <p:strVal val="visible"/>
                                      </p:to>
                                    </p:set>
                                  </p:childTnLst>
                                </p:cTn>
                              </p:par>
                            </p:childTnLst>
                          </p:cTn>
                        </p:par>
                        <p:par>
                          <p:cTn id="71" fill="hold">
                            <p:stCondLst>
                              <p:cond delay="2000"/>
                            </p:stCondLst>
                            <p:childTnLst>
                              <p:par>
                                <p:cTn id="72" presetID="1" presetClass="entr" presetSubtype="0" fill="hold" nodeType="afterEffect">
                                  <p:stCondLst>
                                    <p:cond delay="0"/>
                                  </p:stCondLst>
                                  <p:childTnLst>
                                    <p:set>
                                      <p:cBhvr>
                                        <p:cTn id="73" dur="1" fill="hold">
                                          <p:stCondLst>
                                            <p:cond delay="499"/>
                                          </p:stCondLst>
                                        </p:cTn>
                                        <p:tgtEl>
                                          <p:spTgt spid="249874"/>
                                        </p:tgtEl>
                                        <p:attrNameLst>
                                          <p:attrName>style.visibility</p:attrName>
                                        </p:attrNameLst>
                                      </p:cBhvr>
                                      <p:to>
                                        <p:strVal val="visible"/>
                                      </p:to>
                                    </p:set>
                                  </p:childTnLst>
                                </p:cTn>
                              </p:par>
                            </p:childTnLst>
                          </p:cTn>
                        </p:par>
                        <p:par>
                          <p:cTn id="74" fill="hold">
                            <p:stCondLst>
                              <p:cond delay="2500"/>
                            </p:stCondLst>
                            <p:childTnLst>
                              <p:par>
                                <p:cTn id="75" presetID="1" presetClass="entr" presetSubtype="0" fill="hold" nodeType="afterEffect">
                                  <p:stCondLst>
                                    <p:cond delay="0"/>
                                  </p:stCondLst>
                                  <p:childTnLst>
                                    <p:set>
                                      <p:cBhvr>
                                        <p:cTn id="76" dur="1" fill="hold">
                                          <p:stCondLst>
                                            <p:cond delay="499"/>
                                          </p:stCondLst>
                                        </p:cTn>
                                        <p:tgtEl>
                                          <p:spTgt spid="249875"/>
                                        </p:tgtEl>
                                        <p:attrNameLst>
                                          <p:attrName>style.visibility</p:attrName>
                                        </p:attrNameLst>
                                      </p:cBhvr>
                                      <p:to>
                                        <p:strVal val="visible"/>
                                      </p:to>
                                    </p:set>
                                  </p:childTnLst>
                                </p:cTn>
                              </p:par>
                            </p:childTnLst>
                          </p:cTn>
                        </p:par>
                        <p:par>
                          <p:cTn id="77" fill="hold">
                            <p:stCondLst>
                              <p:cond delay="3000"/>
                            </p:stCondLst>
                            <p:childTnLst>
                              <p:par>
                                <p:cTn id="78" presetID="1" presetClass="entr" presetSubtype="0" fill="hold" nodeType="afterEffect">
                                  <p:stCondLst>
                                    <p:cond delay="0"/>
                                  </p:stCondLst>
                                  <p:childTnLst>
                                    <p:set>
                                      <p:cBhvr>
                                        <p:cTn id="79" dur="1" fill="hold">
                                          <p:stCondLst>
                                            <p:cond delay="499"/>
                                          </p:stCondLst>
                                        </p:cTn>
                                        <p:tgtEl>
                                          <p:spTgt spid="249876"/>
                                        </p:tgtEl>
                                        <p:attrNameLst>
                                          <p:attrName>style.visibility</p:attrName>
                                        </p:attrNameLst>
                                      </p:cBhvr>
                                      <p:to>
                                        <p:strVal val="visible"/>
                                      </p:to>
                                    </p:set>
                                  </p:childTnLst>
                                </p:cTn>
                              </p:par>
                            </p:childTnLst>
                          </p:cTn>
                        </p:par>
                        <p:par>
                          <p:cTn id="80" fill="hold">
                            <p:stCondLst>
                              <p:cond delay="3500"/>
                            </p:stCondLst>
                            <p:childTnLst>
                              <p:par>
                                <p:cTn id="81" presetID="1" presetClass="entr" presetSubtype="0" fill="hold" nodeType="afterEffect">
                                  <p:stCondLst>
                                    <p:cond delay="0"/>
                                  </p:stCondLst>
                                  <p:childTnLst>
                                    <p:set>
                                      <p:cBhvr>
                                        <p:cTn id="82" dur="1" fill="hold">
                                          <p:stCondLst>
                                            <p:cond delay="499"/>
                                          </p:stCondLst>
                                        </p:cTn>
                                        <p:tgtEl>
                                          <p:spTgt spid="249877"/>
                                        </p:tgtEl>
                                        <p:attrNameLst>
                                          <p:attrName>style.visibility</p:attrName>
                                        </p:attrNameLst>
                                      </p:cBhvr>
                                      <p:to>
                                        <p:strVal val="visible"/>
                                      </p:to>
                                    </p:set>
                                  </p:childTnLst>
                                </p:cTn>
                              </p:par>
                            </p:childTnLst>
                          </p:cTn>
                        </p:par>
                        <p:par>
                          <p:cTn id="83" fill="hold">
                            <p:stCondLst>
                              <p:cond delay="4000"/>
                            </p:stCondLst>
                            <p:childTnLst>
                              <p:par>
                                <p:cTn id="84" presetID="1" presetClass="entr" presetSubtype="0" fill="hold" nodeType="afterEffect">
                                  <p:stCondLst>
                                    <p:cond delay="0"/>
                                  </p:stCondLst>
                                  <p:childTnLst>
                                    <p:set>
                                      <p:cBhvr>
                                        <p:cTn id="85" dur="1" fill="hold">
                                          <p:stCondLst>
                                            <p:cond delay="499"/>
                                          </p:stCondLst>
                                        </p:cTn>
                                        <p:tgtEl>
                                          <p:spTgt spid="249878"/>
                                        </p:tgtEl>
                                        <p:attrNameLst>
                                          <p:attrName>style.visibility</p:attrName>
                                        </p:attrNameLst>
                                      </p:cBhvr>
                                      <p:to>
                                        <p:strVal val="visible"/>
                                      </p:to>
                                    </p:set>
                                  </p:childTnLst>
                                </p:cTn>
                              </p:par>
                            </p:childTnLst>
                          </p:cTn>
                        </p:par>
                        <p:par>
                          <p:cTn id="86" fill="hold">
                            <p:stCondLst>
                              <p:cond delay="4500"/>
                            </p:stCondLst>
                            <p:childTnLst>
                              <p:par>
                                <p:cTn id="87" presetID="1" presetClass="entr" presetSubtype="0" fill="hold" nodeType="afterEffect">
                                  <p:stCondLst>
                                    <p:cond delay="0"/>
                                  </p:stCondLst>
                                  <p:childTnLst>
                                    <p:set>
                                      <p:cBhvr>
                                        <p:cTn id="88" dur="1" fill="hold">
                                          <p:stCondLst>
                                            <p:cond delay="499"/>
                                          </p:stCondLst>
                                        </p:cTn>
                                        <p:tgtEl>
                                          <p:spTgt spid="249879"/>
                                        </p:tgtEl>
                                        <p:attrNameLst>
                                          <p:attrName>style.visibility</p:attrName>
                                        </p:attrNameLst>
                                      </p:cBhvr>
                                      <p:to>
                                        <p:strVal val="visible"/>
                                      </p:to>
                                    </p:set>
                                  </p:childTnLst>
                                </p:cTn>
                              </p:par>
                            </p:childTnLst>
                          </p:cTn>
                        </p:par>
                        <p:par>
                          <p:cTn id="89" fill="hold">
                            <p:stCondLst>
                              <p:cond delay="5000"/>
                            </p:stCondLst>
                            <p:childTnLst>
                              <p:par>
                                <p:cTn id="90" presetID="1" presetClass="entr" presetSubtype="0" fill="hold" nodeType="afterEffect">
                                  <p:stCondLst>
                                    <p:cond delay="0"/>
                                  </p:stCondLst>
                                  <p:childTnLst>
                                    <p:set>
                                      <p:cBhvr>
                                        <p:cTn id="91" dur="1" fill="hold">
                                          <p:stCondLst>
                                            <p:cond delay="499"/>
                                          </p:stCondLst>
                                        </p:cTn>
                                        <p:tgtEl>
                                          <p:spTgt spid="249880"/>
                                        </p:tgtEl>
                                        <p:attrNameLst>
                                          <p:attrName>style.visibility</p:attrName>
                                        </p:attrNameLst>
                                      </p:cBhvr>
                                      <p:to>
                                        <p:strVal val="visible"/>
                                      </p:to>
                                    </p:set>
                                  </p:childTnLst>
                                </p:cTn>
                              </p:par>
                            </p:childTnLst>
                          </p:cTn>
                        </p:par>
                        <p:par>
                          <p:cTn id="92" fill="hold">
                            <p:stCondLst>
                              <p:cond delay="5500"/>
                            </p:stCondLst>
                            <p:childTnLst>
                              <p:par>
                                <p:cTn id="93" presetID="1" presetClass="entr" presetSubtype="0" fill="hold" nodeType="afterEffect">
                                  <p:stCondLst>
                                    <p:cond delay="0"/>
                                  </p:stCondLst>
                                  <p:childTnLst>
                                    <p:set>
                                      <p:cBhvr>
                                        <p:cTn id="94" dur="1" fill="hold">
                                          <p:stCondLst>
                                            <p:cond delay="499"/>
                                          </p:stCondLst>
                                        </p:cTn>
                                        <p:tgtEl>
                                          <p:spTgt spid="249881"/>
                                        </p:tgtEl>
                                        <p:attrNameLst>
                                          <p:attrName>style.visibility</p:attrName>
                                        </p:attrNameLst>
                                      </p:cBhvr>
                                      <p:to>
                                        <p:strVal val="visible"/>
                                      </p:to>
                                    </p:set>
                                  </p:childTnLst>
                                </p:cTn>
                              </p:par>
                            </p:childTnLst>
                          </p:cTn>
                        </p:par>
                        <p:par>
                          <p:cTn id="95" fill="hold">
                            <p:stCondLst>
                              <p:cond delay="6000"/>
                            </p:stCondLst>
                            <p:childTnLst>
                              <p:par>
                                <p:cTn id="96" presetID="1" presetClass="entr" presetSubtype="0" fill="hold" nodeType="afterEffect">
                                  <p:stCondLst>
                                    <p:cond delay="0"/>
                                  </p:stCondLst>
                                  <p:childTnLst>
                                    <p:set>
                                      <p:cBhvr>
                                        <p:cTn id="97" dur="1" fill="hold">
                                          <p:stCondLst>
                                            <p:cond delay="499"/>
                                          </p:stCondLst>
                                        </p:cTn>
                                        <p:tgtEl>
                                          <p:spTgt spid="249882"/>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499"/>
                                          </p:stCondLst>
                                        </p:cTn>
                                        <p:tgtEl>
                                          <p:spTgt spid="249883"/>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499"/>
                                          </p:stCondLst>
                                        </p:cTn>
                                        <p:tgtEl>
                                          <p:spTgt spid="249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autoUpdateAnimBg="0"/>
      <p:bldP spid="249860" grpId="0" animBg="1"/>
      <p:bldP spid="249861" grpId="0" animBg="1"/>
      <p:bldP spid="249862" grpId="0" animBg="1"/>
      <p:bldP spid="249863" grpId="0" animBg="1"/>
      <p:bldP spid="249864" grpId="0" animBg="1"/>
      <p:bldP spid="249865" grpId="0" animBg="1"/>
      <p:bldP spid="249866" grpId="0" animBg="1"/>
      <p:bldP spid="249867" grpId="0" animBg="1"/>
      <p:bldP spid="249868" grpId="0" animBg="1"/>
      <p:bldP spid="249869" grpId="0" autoUpdateAnimBg="0"/>
      <p:bldP spid="249870" grpId="0" autoUpdateAnimBg="0"/>
      <p:bldP spid="249883" grpId="0" autoUpdateAnimBg="0"/>
      <p:bldP spid="249884" grpId="0" autoUpdateAnimBg="0"/>
      <p:bldP spid="24988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ChangeArrowheads="1"/>
          </p:cNvSpPr>
          <p:nvPr/>
        </p:nvSpPr>
        <p:spPr bwMode="auto">
          <a:xfrm>
            <a:off x="638175" y="4513263"/>
            <a:ext cx="3376613" cy="2014537"/>
          </a:xfrm>
          <a:prstGeom prst="rect">
            <a:avLst/>
          </a:prstGeom>
          <a:solidFill>
            <a:srgbClr val="FF9999"/>
          </a:solidFill>
          <a:ln w="9525">
            <a:solidFill>
              <a:srgbClr val="FF9999"/>
            </a:solidFill>
            <a:miter lim="800000"/>
            <a:headEnd/>
            <a:tailEnd/>
          </a:ln>
        </p:spPr>
        <p:txBody>
          <a:bodyPr wrap="none" anchor="ctr"/>
          <a:lstStyle/>
          <a:p>
            <a:endParaRPr lang="ar-EG"/>
          </a:p>
        </p:txBody>
      </p:sp>
      <p:pic>
        <p:nvPicPr>
          <p:cNvPr id="37891" name="Picture 3"/>
          <p:cNvPicPr>
            <a:picLocks noChangeAspect="1" noChangeArrowheads="1"/>
          </p:cNvPicPr>
          <p:nvPr/>
        </p:nvPicPr>
        <p:blipFill>
          <a:blip r:embed="rId2"/>
          <a:srcRect/>
          <a:stretch>
            <a:fillRect/>
          </a:stretch>
        </p:blipFill>
        <p:spPr bwMode="auto">
          <a:xfrm>
            <a:off x="1981200" y="457200"/>
            <a:ext cx="2603500" cy="2095500"/>
          </a:xfrm>
          <a:prstGeom prst="rect">
            <a:avLst/>
          </a:prstGeom>
          <a:noFill/>
          <a:ln w="9525">
            <a:noFill/>
            <a:miter lim="800000"/>
            <a:headEnd/>
            <a:tailEnd/>
          </a:ln>
        </p:spPr>
      </p:pic>
      <p:pic>
        <p:nvPicPr>
          <p:cNvPr id="37892" name="Picture 4"/>
          <p:cNvPicPr>
            <a:picLocks noChangeAspect="1" noChangeArrowheads="1"/>
          </p:cNvPicPr>
          <p:nvPr/>
        </p:nvPicPr>
        <p:blipFill>
          <a:blip r:embed="rId3"/>
          <a:srcRect/>
          <a:stretch>
            <a:fillRect/>
          </a:stretch>
        </p:blipFill>
        <p:spPr bwMode="auto">
          <a:xfrm>
            <a:off x="533400" y="381000"/>
            <a:ext cx="558800" cy="2146300"/>
          </a:xfrm>
          <a:prstGeom prst="rect">
            <a:avLst/>
          </a:prstGeom>
          <a:noFill/>
          <a:ln w="9525">
            <a:noFill/>
            <a:miter lim="800000"/>
            <a:headEnd/>
            <a:tailEnd/>
          </a:ln>
        </p:spPr>
      </p:pic>
      <p:pic>
        <p:nvPicPr>
          <p:cNvPr id="37893" name="Picture 5"/>
          <p:cNvPicPr>
            <a:picLocks noChangeAspect="1" noChangeArrowheads="1"/>
          </p:cNvPicPr>
          <p:nvPr/>
        </p:nvPicPr>
        <p:blipFill>
          <a:blip r:embed="rId4"/>
          <a:srcRect/>
          <a:stretch>
            <a:fillRect/>
          </a:stretch>
        </p:blipFill>
        <p:spPr bwMode="auto">
          <a:xfrm>
            <a:off x="1039813" y="403225"/>
            <a:ext cx="1028700" cy="2146300"/>
          </a:xfrm>
          <a:prstGeom prst="rect">
            <a:avLst/>
          </a:prstGeom>
          <a:noFill/>
          <a:ln w="9525">
            <a:noFill/>
            <a:miter lim="800000"/>
            <a:headEnd/>
            <a:tailEnd/>
          </a:ln>
        </p:spPr>
      </p:pic>
      <p:sp>
        <p:nvSpPr>
          <p:cNvPr id="37894" name="Line 6"/>
          <p:cNvSpPr>
            <a:spLocks noChangeShapeType="1"/>
          </p:cNvSpPr>
          <p:nvPr/>
        </p:nvSpPr>
        <p:spPr bwMode="auto">
          <a:xfrm>
            <a:off x="4038600" y="381000"/>
            <a:ext cx="304800" cy="0"/>
          </a:xfrm>
          <a:prstGeom prst="line">
            <a:avLst/>
          </a:prstGeom>
          <a:noFill/>
          <a:ln w="38100">
            <a:solidFill>
              <a:schemeClr val="tx1"/>
            </a:solidFill>
            <a:round/>
            <a:headEnd/>
            <a:tailEnd/>
          </a:ln>
        </p:spPr>
        <p:txBody>
          <a:bodyPr wrap="none" anchor="ctr"/>
          <a:lstStyle/>
          <a:p>
            <a:endParaRPr lang="ar-EG"/>
          </a:p>
        </p:txBody>
      </p:sp>
      <p:sp>
        <p:nvSpPr>
          <p:cNvPr id="37895" name="Line 7"/>
          <p:cNvSpPr>
            <a:spLocks noChangeShapeType="1"/>
          </p:cNvSpPr>
          <p:nvPr/>
        </p:nvSpPr>
        <p:spPr bwMode="auto">
          <a:xfrm>
            <a:off x="4343400" y="381000"/>
            <a:ext cx="0" cy="2133600"/>
          </a:xfrm>
          <a:prstGeom prst="line">
            <a:avLst/>
          </a:prstGeom>
          <a:noFill/>
          <a:ln w="38100">
            <a:solidFill>
              <a:schemeClr val="tx1"/>
            </a:solidFill>
            <a:round/>
            <a:headEnd/>
            <a:tailEnd/>
          </a:ln>
        </p:spPr>
        <p:txBody>
          <a:bodyPr wrap="none" anchor="ctr"/>
          <a:lstStyle/>
          <a:p>
            <a:endParaRPr lang="ar-EG"/>
          </a:p>
        </p:txBody>
      </p:sp>
      <p:sp>
        <p:nvSpPr>
          <p:cNvPr id="37896" name="Line 8"/>
          <p:cNvSpPr>
            <a:spLocks noChangeShapeType="1"/>
          </p:cNvSpPr>
          <p:nvPr/>
        </p:nvSpPr>
        <p:spPr bwMode="auto">
          <a:xfrm>
            <a:off x="4038600" y="2514600"/>
            <a:ext cx="304800" cy="0"/>
          </a:xfrm>
          <a:prstGeom prst="line">
            <a:avLst/>
          </a:prstGeom>
          <a:noFill/>
          <a:ln w="38100">
            <a:solidFill>
              <a:schemeClr val="tx1"/>
            </a:solidFill>
            <a:round/>
            <a:headEnd/>
            <a:tailEnd/>
          </a:ln>
        </p:spPr>
        <p:txBody>
          <a:bodyPr wrap="none" anchor="ctr"/>
          <a:lstStyle/>
          <a:p>
            <a:endParaRPr lang="ar-EG"/>
          </a:p>
        </p:txBody>
      </p:sp>
      <p:sp>
        <p:nvSpPr>
          <p:cNvPr id="37897" name="Text Box 9"/>
          <p:cNvSpPr txBox="1">
            <a:spLocks noChangeArrowheads="1"/>
          </p:cNvSpPr>
          <p:nvPr/>
        </p:nvSpPr>
        <p:spPr bwMode="auto">
          <a:xfrm>
            <a:off x="4800600" y="1282700"/>
            <a:ext cx="2635250" cy="641350"/>
          </a:xfrm>
          <a:prstGeom prst="rect">
            <a:avLst/>
          </a:prstGeom>
          <a:noFill/>
          <a:ln w="9525">
            <a:noFill/>
            <a:miter lim="800000"/>
            <a:headEnd/>
            <a:tailEnd/>
          </a:ln>
        </p:spPr>
        <p:txBody>
          <a:bodyPr wrap="none">
            <a:spAutoFit/>
          </a:bodyPr>
          <a:lstStyle/>
          <a:p>
            <a:r>
              <a:rPr lang="en-US" sz="1800">
                <a:latin typeface="Helvetica" charset="0"/>
              </a:rPr>
              <a:t>Polyclonal antibodies</a:t>
            </a:r>
          </a:p>
          <a:p>
            <a:r>
              <a:rPr lang="en-US" sz="1800">
                <a:latin typeface="Helvetica" charset="0"/>
              </a:rPr>
              <a:t>   (Polyclonal antiserum)</a:t>
            </a:r>
          </a:p>
        </p:txBody>
      </p:sp>
      <p:sp>
        <p:nvSpPr>
          <p:cNvPr id="37898" name="Line 10"/>
          <p:cNvSpPr>
            <a:spLocks noChangeShapeType="1"/>
          </p:cNvSpPr>
          <p:nvPr/>
        </p:nvSpPr>
        <p:spPr bwMode="auto">
          <a:xfrm>
            <a:off x="4343400" y="1447800"/>
            <a:ext cx="457200" cy="0"/>
          </a:xfrm>
          <a:prstGeom prst="line">
            <a:avLst/>
          </a:prstGeom>
          <a:noFill/>
          <a:ln w="28575">
            <a:solidFill>
              <a:schemeClr val="tx1"/>
            </a:solidFill>
            <a:round/>
            <a:headEnd/>
            <a:tailEnd/>
          </a:ln>
        </p:spPr>
        <p:txBody>
          <a:bodyPr wrap="none" anchor="ctr"/>
          <a:lstStyle/>
          <a:p>
            <a:endParaRPr lang="ar-EG"/>
          </a:p>
        </p:txBody>
      </p:sp>
      <p:pic>
        <p:nvPicPr>
          <p:cNvPr id="252939" name="Picture 11"/>
          <p:cNvPicPr>
            <a:picLocks noChangeAspect="1" noChangeArrowheads="1"/>
          </p:cNvPicPr>
          <p:nvPr/>
        </p:nvPicPr>
        <p:blipFill>
          <a:blip r:embed="rId5"/>
          <a:srcRect/>
          <a:stretch>
            <a:fillRect/>
          </a:stretch>
        </p:blipFill>
        <p:spPr bwMode="auto">
          <a:xfrm>
            <a:off x="2590800" y="2971800"/>
            <a:ext cx="3517900" cy="647700"/>
          </a:xfrm>
          <a:prstGeom prst="rect">
            <a:avLst/>
          </a:prstGeom>
          <a:noFill/>
          <a:ln w="9525">
            <a:noFill/>
            <a:miter lim="800000"/>
            <a:headEnd/>
            <a:tailEnd/>
          </a:ln>
        </p:spPr>
      </p:pic>
      <p:sp>
        <p:nvSpPr>
          <p:cNvPr id="252940" name="Line 12"/>
          <p:cNvSpPr>
            <a:spLocks noChangeShapeType="1"/>
          </p:cNvSpPr>
          <p:nvPr/>
        </p:nvSpPr>
        <p:spPr bwMode="auto">
          <a:xfrm>
            <a:off x="609600" y="4191000"/>
            <a:ext cx="0" cy="2362200"/>
          </a:xfrm>
          <a:prstGeom prst="line">
            <a:avLst/>
          </a:prstGeom>
          <a:noFill/>
          <a:ln w="38100">
            <a:solidFill>
              <a:schemeClr val="tx1"/>
            </a:solidFill>
            <a:round/>
            <a:headEnd/>
            <a:tailEnd/>
          </a:ln>
        </p:spPr>
        <p:txBody>
          <a:bodyPr wrap="none" anchor="ctr"/>
          <a:lstStyle/>
          <a:p>
            <a:endParaRPr lang="ar-EG"/>
          </a:p>
        </p:txBody>
      </p:sp>
      <p:sp>
        <p:nvSpPr>
          <p:cNvPr id="252941" name="Line 13"/>
          <p:cNvSpPr>
            <a:spLocks noChangeShapeType="1"/>
          </p:cNvSpPr>
          <p:nvPr/>
        </p:nvSpPr>
        <p:spPr bwMode="auto">
          <a:xfrm>
            <a:off x="609600" y="6553200"/>
            <a:ext cx="3429000" cy="0"/>
          </a:xfrm>
          <a:prstGeom prst="line">
            <a:avLst/>
          </a:prstGeom>
          <a:noFill/>
          <a:ln w="38100">
            <a:solidFill>
              <a:schemeClr val="tx1"/>
            </a:solidFill>
            <a:round/>
            <a:headEnd/>
            <a:tailEnd/>
          </a:ln>
        </p:spPr>
        <p:txBody>
          <a:bodyPr wrap="none" anchor="ctr"/>
          <a:lstStyle/>
          <a:p>
            <a:endParaRPr lang="ar-EG"/>
          </a:p>
        </p:txBody>
      </p:sp>
      <p:sp>
        <p:nvSpPr>
          <p:cNvPr id="252942" name="Line 14"/>
          <p:cNvSpPr>
            <a:spLocks noChangeShapeType="1"/>
          </p:cNvSpPr>
          <p:nvPr/>
        </p:nvSpPr>
        <p:spPr bwMode="auto">
          <a:xfrm>
            <a:off x="4038600" y="4191000"/>
            <a:ext cx="0" cy="2362200"/>
          </a:xfrm>
          <a:prstGeom prst="line">
            <a:avLst/>
          </a:prstGeom>
          <a:noFill/>
          <a:ln w="38100">
            <a:solidFill>
              <a:schemeClr val="tx1"/>
            </a:solidFill>
            <a:round/>
            <a:headEnd/>
            <a:tailEnd/>
          </a:ln>
        </p:spPr>
        <p:txBody>
          <a:bodyPr wrap="none" anchor="ctr"/>
          <a:lstStyle/>
          <a:p>
            <a:endParaRPr lang="ar-EG"/>
          </a:p>
        </p:txBody>
      </p:sp>
      <p:pic>
        <p:nvPicPr>
          <p:cNvPr id="252943" name="Picture 15"/>
          <p:cNvPicPr>
            <a:picLocks noChangeAspect="1" noChangeArrowheads="1"/>
          </p:cNvPicPr>
          <p:nvPr/>
        </p:nvPicPr>
        <p:blipFill>
          <a:blip r:embed="rId6"/>
          <a:srcRect/>
          <a:stretch>
            <a:fillRect/>
          </a:stretch>
        </p:blipFill>
        <p:spPr bwMode="auto">
          <a:xfrm>
            <a:off x="685800" y="6096000"/>
            <a:ext cx="393700" cy="368300"/>
          </a:xfrm>
          <a:prstGeom prst="rect">
            <a:avLst/>
          </a:prstGeom>
          <a:noFill/>
          <a:ln w="9525">
            <a:noFill/>
            <a:miter lim="800000"/>
            <a:headEnd/>
            <a:tailEnd/>
          </a:ln>
        </p:spPr>
      </p:pic>
      <p:pic>
        <p:nvPicPr>
          <p:cNvPr id="252944" name="Picture 16"/>
          <p:cNvPicPr>
            <a:picLocks noChangeAspect="1" noChangeArrowheads="1"/>
          </p:cNvPicPr>
          <p:nvPr/>
        </p:nvPicPr>
        <p:blipFill>
          <a:blip r:embed="rId6"/>
          <a:srcRect/>
          <a:stretch>
            <a:fillRect/>
          </a:stretch>
        </p:blipFill>
        <p:spPr bwMode="auto">
          <a:xfrm>
            <a:off x="1066800" y="6096000"/>
            <a:ext cx="393700" cy="368300"/>
          </a:xfrm>
          <a:prstGeom prst="rect">
            <a:avLst/>
          </a:prstGeom>
          <a:noFill/>
          <a:ln w="9525">
            <a:noFill/>
            <a:miter lim="800000"/>
            <a:headEnd/>
            <a:tailEnd/>
          </a:ln>
        </p:spPr>
      </p:pic>
      <p:pic>
        <p:nvPicPr>
          <p:cNvPr id="252945" name="Picture 17"/>
          <p:cNvPicPr>
            <a:picLocks noChangeAspect="1" noChangeArrowheads="1"/>
          </p:cNvPicPr>
          <p:nvPr/>
        </p:nvPicPr>
        <p:blipFill>
          <a:blip r:embed="rId6"/>
          <a:srcRect/>
          <a:stretch>
            <a:fillRect/>
          </a:stretch>
        </p:blipFill>
        <p:spPr bwMode="auto">
          <a:xfrm>
            <a:off x="1447800" y="6096000"/>
            <a:ext cx="393700" cy="368300"/>
          </a:xfrm>
          <a:prstGeom prst="rect">
            <a:avLst/>
          </a:prstGeom>
          <a:noFill/>
          <a:ln w="9525">
            <a:noFill/>
            <a:miter lim="800000"/>
            <a:headEnd/>
            <a:tailEnd/>
          </a:ln>
        </p:spPr>
      </p:pic>
      <p:pic>
        <p:nvPicPr>
          <p:cNvPr id="252946" name="Picture 18"/>
          <p:cNvPicPr>
            <a:picLocks noChangeAspect="1" noChangeArrowheads="1"/>
          </p:cNvPicPr>
          <p:nvPr/>
        </p:nvPicPr>
        <p:blipFill>
          <a:blip r:embed="rId6"/>
          <a:srcRect/>
          <a:stretch>
            <a:fillRect/>
          </a:stretch>
        </p:blipFill>
        <p:spPr bwMode="auto">
          <a:xfrm>
            <a:off x="1828800" y="6096000"/>
            <a:ext cx="393700" cy="368300"/>
          </a:xfrm>
          <a:prstGeom prst="rect">
            <a:avLst/>
          </a:prstGeom>
          <a:noFill/>
          <a:ln w="9525">
            <a:noFill/>
            <a:miter lim="800000"/>
            <a:headEnd/>
            <a:tailEnd/>
          </a:ln>
        </p:spPr>
      </p:pic>
      <p:pic>
        <p:nvPicPr>
          <p:cNvPr id="252947" name="Picture 19"/>
          <p:cNvPicPr>
            <a:picLocks noChangeAspect="1" noChangeArrowheads="1"/>
          </p:cNvPicPr>
          <p:nvPr/>
        </p:nvPicPr>
        <p:blipFill>
          <a:blip r:embed="rId6"/>
          <a:srcRect/>
          <a:stretch>
            <a:fillRect/>
          </a:stretch>
        </p:blipFill>
        <p:spPr bwMode="auto">
          <a:xfrm>
            <a:off x="2209800" y="6096000"/>
            <a:ext cx="393700" cy="368300"/>
          </a:xfrm>
          <a:prstGeom prst="rect">
            <a:avLst/>
          </a:prstGeom>
          <a:noFill/>
          <a:ln w="9525">
            <a:noFill/>
            <a:miter lim="800000"/>
            <a:headEnd/>
            <a:tailEnd/>
          </a:ln>
        </p:spPr>
      </p:pic>
      <p:pic>
        <p:nvPicPr>
          <p:cNvPr id="252948" name="Picture 20"/>
          <p:cNvPicPr>
            <a:picLocks noChangeAspect="1" noChangeArrowheads="1"/>
          </p:cNvPicPr>
          <p:nvPr/>
        </p:nvPicPr>
        <p:blipFill>
          <a:blip r:embed="rId6"/>
          <a:srcRect/>
          <a:stretch>
            <a:fillRect/>
          </a:stretch>
        </p:blipFill>
        <p:spPr bwMode="auto">
          <a:xfrm>
            <a:off x="2590800" y="6096000"/>
            <a:ext cx="393700" cy="368300"/>
          </a:xfrm>
          <a:prstGeom prst="rect">
            <a:avLst/>
          </a:prstGeom>
          <a:noFill/>
          <a:ln w="9525">
            <a:noFill/>
            <a:miter lim="800000"/>
            <a:headEnd/>
            <a:tailEnd/>
          </a:ln>
        </p:spPr>
      </p:pic>
      <p:pic>
        <p:nvPicPr>
          <p:cNvPr id="252949" name="Picture 21"/>
          <p:cNvPicPr>
            <a:picLocks noChangeAspect="1" noChangeArrowheads="1"/>
          </p:cNvPicPr>
          <p:nvPr/>
        </p:nvPicPr>
        <p:blipFill>
          <a:blip r:embed="rId6"/>
          <a:srcRect/>
          <a:stretch>
            <a:fillRect/>
          </a:stretch>
        </p:blipFill>
        <p:spPr bwMode="auto">
          <a:xfrm>
            <a:off x="2971800" y="6096000"/>
            <a:ext cx="393700" cy="368300"/>
          </a:xfrm>
          <a:prstGeom prst="rect">
            <a:avLst/>
          </a:prstGeom>
          <a:noFill/>
          <a:ln w="9525">
            <a:noFill/>
            <a:miter lim="800000"/>
            <a:headEnd/>
            <a:tailEnd/>
          </a:ln>
        </p:spPr>
      </p:pic>
      <p:pic>
        <p:nvPicPr>
          <p:cNvPr id="252950" name="Picture 22"/>
          <p:cNvPicPr>
            <a:picLocks noChangeAspect="1" noChangeArrowheads="1"/>
          </p:cNvPicPr>
          <p:nvPr/>
        </p:nvPicPr>
        <p:blipFill>
          <a:blip r:embed="rId6"/>
          <a:srcRect/>
          <a:stretch>
            <a:fillRect/>
          </a:stretch>
        </p:blipFill>
        <p:spPr bwMode="auto">
          <a:xfrm>
            <a:off x="3352800" y="6096000"/>
            <a:ext cx="393700" cy="368300"/>
          </a:xfrm>
          <a:prstGeom prst="rect">
            <a:avLst/>
          </a:prstGeom>
          <a:noFill/>
          <a:ln w="9525">
            <a:noFill/>
            <a:miter lim="800000"/>
            <a:headEnd/>
            <a:tailEnd/>
          </a:ln>
        </p:spPr>
      </p:pic>
      <p:pic>
        <p:nvPicPr>
          <p:cNvPr id="252951" name="Picture 23"/>
          <p:cNvPicPr>
            <a:picLocks noChangeAspect="1" noChangeArrowheads="1"/>
          </p:cNvPicPr>
          <p:nvPr/>
        </p:nvPicPr>
        <p:blipFill>
          <a:blip r:embed="rId7"/>
          <a:srcRect/>
          <a:stretch>
            <a:fillRect/>
          </a:stretch>
        </p:blipFill>
        <p:spPr bwMode="auto">
          <a:xfrm>
            <a:off x="1066800" y="4724400"/>
            <a:ext cx="419100" cy="406400"/>
          </a:xfrm>
          <a:prstGeom prst="rect">
            <a:avLst/>
          </a:prstGeom>
          <a:noFill/>
          <a:ln w="9525">
            <a:noFill/>
            <a:miter lim="800000"/>
            <a:headEnd/>
            <a:tailEnd/>
          </a:ln>
        </p:spPr>
      </p:pic>
      <p:pic>
        <p:nvPicPr>
          <p:cNvPr id="252952" name="Picture 24"/>
          <p:cNvPicPr>
            <a:picLocks noChangeAspect="1" noChangeArrowheads="1"/>
          </p:cNvPicPr>
          <p:nvPr/>
        </p:nvPicPr>
        <p:blipFill>
          <a:blip r:embed="rId7"/>
          <a:srcRect/>
          <a:stretch>
            <a:fillRect/>
          </a:stretch>
        </p:blipFill>
        <p:spPr bwMode="auto">
          <a:xfrm>
            <a:off x="685800" y="5181600"/>
            <a:ext cx="419100" cy="406400"/>
          </a:xfrm>
          <a:prstGeom prst="rect">
            <a:avLst/>
          </a:prstGeom>
          <a:noFill/>
          <a:ln w="9525">
            <a:noFill/>
            <a:miter lim="800000"/>
            <a:headEnd/>
            <a:tailEnd/>
          </a:ln>
        </p:spPr>
      </p:pic>
      <p:pic>
        <p:nvPicPr>
          <p:cNvPr id="252953" name="Picture 25"/>
          <p:cNvPicPr>
            <a:picLocks noChangeAspect="1" noChangeArrowheads="1"/>
          </p:cNvPicPr>
          <p:nvPr/>
        </p:nvPicPr>
        <p:blipFill>
          <a:blip r:embed="rId7"/>
          <a:srcRect/>
          <a:stretch>
            <a:fillRect/>
          </a:stretch>
        </p:blipFill>
        <p:spPr bwMode="auto">
          <a:xfrm>
            <a:off x="1143000" y="5105400"/>
            <a:ext cx="419100" cy="406400"/>
          </a:xfrm>
          <a:prstGeom prst="rect">
            <a:avLst/>
          </a:prstGeom>
          <a:noFill/>
          <a:ln w="9525">
            <a:noFill/>
            <a:miter lim="800000"/>
            <a:headEnd/>
            <a:tailEnd/>
          </a:ln>
        </p:spPr>
      </p:pic>
      <p:pic>
        <p:nvPicPr>
          <p:cNvPr id="252954" name="Picture 26"/>
          <p:cNvPicPr>
            <a:picLocks noChangeAspect="1" noChangeArrowheads="1"/>
          </p:cNvPicPr>
          <p:nvPr/>
        </p:nvPicPr>
        <p:blipFill>
          <a:blip r:embed="rId7"/>
          <a:srcRect/>
          <a:stretch>
            <a:fillRect/>
          </a:stretch>
        </p:blipFill>
        <p:spPr bwMode="auto">
          <a:xfrm>
            <a:off x="914400" y="5562600"/>
            <a:ext cx="419100" cy="406400"/>
          </a:xfrm>
          <a:prstGeom prst="rect">
            <a:avLst/>
          </a:prstGeom>
          <a:noFill/>
          <a:ln w="9525">
            <a:noFill/>
            <a:miter lim="800000"/>
            <a:headEnd/>
            <a:tailEnd/>
          </a:ln>
        </p:spPr>
      </p:pic>
      <p:pic>
        <p:nvPicPr>
          <p:cNvPr id="252955" name="Picture 27"/>
          <p:cNvPicPr>
            <a:picLocks noChangeAspect="1" noChangeArrowheads="1"/>
          </p:cNvPicPr>
          <p:nvPr/>
        </p:nvPicPr>
        <p:blipFill>
          <a:blip r:embed="rId7"/>
          <a:srcRect/>
          <a:stretch>
            <a:fillRect/>
          </a:stretch>
        </p:blipFill>
        <p:spPr bwMode="auto">
          <a:xfrm>
            <a:off x="1447800" y="4648200"/>
            <a:ext cx="419100" cy="406400"/>
          </a:xfrm>
          <a:prstGeom prst="rect">
            <a:avLst/>
          </a:prstGeom>
          <a:noFill/>
          <a:ln w="9525">
            <a:noFill/>
            <a:miter lim="800000"/>
            <a:headEnd/>
            <a:tailEnd/>
          </a:ln>
        </p:spPr>
      </p:pic>
      <p:pic>
        <p:nvPicPr>
          <p:cNvPr id="252956" name="Picture 28"/>
          <p:cNvPicPr>
            <a:picLocks noChangeAspect="1" noChangeArrowheads="1"/>
          </p:cNvPicPr>
          <p:nvPr/>
        </p:nvPicPr>
        <p:blipFill>
          <a:blip r:embed="rId7"/>
          <a:srcRect/>
          <a:stretch>
            <a:fillRect/>
          </a:stretch>
        </p:blipFill>
        <p:spPr bwMode="auto">
          <a:xfrm>
            <a:off x="1371600" y="5486400"/>
            <a:ext cx="419100" cy="406400"/>
          </a:xfrm>
          <a:prstGeom prst="rect">
            <a:avLst/>
          </a:prstGeom>
          <a:noFill/>
          <a:ln w="9525">
            <a:noFill/>
            <a:miter lim="800000"/>
            <a:headEnd/>
            <a:tailEnd/>
          </a:ln>
        </p:spPr>
      </p:pic>
      <p:pic>
        <p:nvPicPr>
          <p:cNvPr id="252957" name="Picture 29"/>
          <p:cNvPicPr>
            <a:picLocks noChangeAspect="1" noChangeArrowheads="1"/>
          </p:cNvPicPr>
          <p:nvPr/>
        </p:nvPicPr>
        <p:blipFill>
          <a:blip r:embed="rId7"/>
          <a:srcRect/>
          <a:stretch>
            <a:fillRect/>
          </a:stretch>
        </p:blipFill>
        <p:spPr bwMode="auto">
          <a:xfrm>
            <a:off x="1905000" y="4724400"/>
            <a:ext cx="419100" cy="406400"/>
          </a:xfrm>
          <a:prstGeom prst="rect">
            <a:avLst/>
          </a:prstGeom>
          <a:noFill/>
          <a:ln w="9525">
            <a:noFill/>
            <a:miter lim="800000"/>
            <a:headEnd/>
            <a:tailEnd/>
          </a:ln>
        </p:spPr>
      </p:pic>
      <p:pic>
        <p:nvPicPr>
          <p:cNvPr id="252958" name="Picture 30"/>
          <p:cNvPicPr>
            <a:picLocks noChangeAspect="1" noChangeArrowheads="1"/>
          </p:cNvPicPr>
          <p:nvPr/>
        </p:nvPicPr>
        <p:blipFill>
          <a:blip r:embed="rId7"/>
          <a:srcRect/>
          <a:stretch>
            <a:fillRect/>
          </a:stretch>
        </p:blipFill>
        <p:spPr bwMode="auto">
          <a:xfrm>
            <a:off x="685800" y="4572000"/>
            <a:ext cx="419100" cy="406400"/>
          </a:xfrm>
          <a:prstGeom prst="rect">
            <a:avLst/>
          </a:prstGeom>
          <a:noFill/>
          <a:ln w="9525">
            <a:noFill/>
            <a:miter lim="800000"/>
            <a:headEnd/>
            <a:tailEnd/>
          </a:ln>
        </p:spPr>
      </p:pic>
      <p:pic>
        <p:nvPicPr>
          <p:cNvPr id="252959" name="Picture 31"/>
          <p:cNvPicPr>
            <a:picLocks noChangeAspect="1" noChangeArrowheads="1"/>
          </p:cNvPicPr>
          <p:nvPr/>
        </p:nvPicPr>
        <p:blipFill>
          <a:blip r:embed="rId7"/>
          <a:srcRect/>
          <a:stretch>
            <a:fillRect/>
          </a:stretch>
        </p:blipFill>
        <p:spPr bwMode="auto">
          <a:xfrm>
            <a:off x="2133600" y="5638800"/>
            <a:ext cx="419100" cy="406400"/>
          </a:xfrm>
          <a:prstGeom prst="rect">
            <a:avLst/>
          </a:prstGeom>
          <a:noFill/>
          <a:ln w="9525">
            <a:noFill/>
            <a:miter lim="800000"/>
            <a:headEnd/>
            <a:tailEnd/>
          </a:ln>
        </p:spPr>
      </p:pic>
      <p:pic>
        <p:nvPicPr>
          <p:cNvPr id="252960" name="Picture 32"/>
          <p:cNvPicPr>
            <a:picLocks noChangeAspect="1" noChangeArrowheads="1"/>
          </p:cNvPicPr>
          <p:nvPr/>
        </p:nvPicPr>
        <p:blipFill>
          <a:blip r:embed="rId7"/>
          <a:srcRect/>
          <a:stretch>
            <a:fillRect/>
          </a:stretch>
        </p:blipFill>
        <p:spPr bwMode="auto">
          <a:xfrm>
            <a:off x="2209800" y="5105400"/>
            <a:ext cx="419100" cy="406400"/>
          </a:xfrm>
          <a:prstGeom prst="rect">
            <a:avLst/>
          </a:prstGeom>
          <a:noFill/>
          <a:ln w="9525">
            <a:noFill/>
            <a:miter lim="800000"/>
            <a:headEnd/>
            <a:tailEnd/>
          </a:ln>
        </p:spPr>
      </p:pic>
      <p:pic>
        <p:nvPicPr>
          <p:cNvPr id="252961" name="Picture 33"/>
          <p:cNvPicPr>
            <a:picLocks noChangeAspect="1" noChangeArrowheads="1"/>
          </p:cNvPicPr>
          <p:nvPr/>
        </p:nvPicPr>
        <p:blipFill>
          <a:blip r:embed="rId7"/>
          <a:srcRect/>
          <a:stretch>
            <a:fillRect/>
          </a:stretch>
        </p:blipFill>
        <p:spPr bwMode="auto">
          <a:xfrm>
            <a:off x="2438400" y="4648200"/>
            <a:ext cx="419100" cy="406400"/>
          </a:xfrm>
          <a:prstGeom prst="rect">
            <a:avLst/>
          </a:prstGeom>
          <a:noFill/>
          <a:ln w="9525">
            <a:noFill/>
            <a:miter lim="800000"/>
            <a:headEnd/>
            <a:tailEnd/>
          </a:ln>
        </p:spPr>
      </p:pic>
      <p:pic>
        <p:nvPicPr>
          <p:cNvPr id="252962" name="Picture 34"/>
          <p:cNvPicPr>
            <a:picLocks noChangeAspect="1" noChangeArrowheads="1"/>
          </p:cNvPicPr>
          <p:nvPr/>
        </p:nvPicPr>
        <p:blipFill>
          <a:blip r:embed="rId7"/>
          <a:srcRect/>
          <a:stretch>
            <a:fillRect/>
          </a:stretch>
        </p:blipFill>
        <p:spPr bwMode="auto">
          <a:xfrm>
            <a:off x="2514600" y="5410200"/>
            <a:ext cx="419100" cy="406400"/>
          </a:xfrm>
          <a:prstGeom prst="rect">
            <a:avLst/>
          </a:prstGeom>
          <a:noFill/>
          <a:ln w="9525">
            <a:noFill/>
            <a:miter lim="800000"/>
            <a:headEnd/>
            <a:tailEnd/>
          </a:ln>
        </p:spPr>
      </p:pic>
      <p:pic>
        <p:nvPicPr>
          <p:cNvPr id="252963" name="Picture 35"/>
          <p:cNvPicPr>
            <a:picLocks noChangeAspect="1" noChangeArrowheads="1"/>
          </p:cNvPicPr>
          <p:nvPr/>
        </p:nvPicPr>
        <p:blipFill>
          <a:blip r:embed="rId7"/>
          <a:srcRect/>
          <a:stretch>
            <a:fillRect/>
          </a:stretch>
        </p:blipFill>
        <p:spPr bwMode="auto">
          <a:xfrm>
            <a:off x="2819400" y="5638800"/>
            <a:ext cx="419100" cy="406400"/>
          </a:xfrm>
          <a:prstGeom prst="rect">
            <a:avLst/>
          </a:prstGeom>
          <a:noFill/>
          <a:ln w="9525">
            <a:noFill/>
            <a:miter lim="800000"/>
            <a:headEnd/>
            <a:tailEnd/>
          </a:ln>
        </p:spPr>
      </p:pic>
      <p:pic>
        <p:nvPicPr>
          <p:cNvPr id="252964" name="Picture 36"/>
          <p:cNvPicPr>
            <a:picLocks noChangeAspect="1" noChangeArrowheads="1"/>
          </p:cNvPicPr>
          <p:nvPr/>
        </p:nvPicPr>
        <p:blipFill>
          <a:blip r:embed="rId7"/>
          <a:srcRect/>
          <a:stretch>
            <a:fillRect/>
          </a:stretch>
        </p:blipFill>
        <p:spPr bwMode="auto">
          <a:xfrm>
            <a:off x="2971800" y="4648200"/>
            <a:ext cx="419100" cy="406400"/>
          </a:xfrm>
          <a:prstGeom prst="rect">
            <a:avLst/>
          </a:prstGeom>
          <a:noFill/>
          <a:ln w="9525">
            <a:noFill/>
            <a:miter lim="800000"/>
            <a:headEnd/>
            <a:tailEnd/>
          </a:ln>
        </p:spPr>
      </p:pic>
      <p:pic>
        <p:nvPicPr>
          <p:cNvPr id="252965" name="Picture 37"/>
          <p:cNvPicPr>
            <a:picLocks noChangeAspect="1" noChangeArrowheads="1"/>
          </p:cNvPicPr>
          <p:nvPr/>
        </p:nvPicPr>
        <p:blipFill>
          <a:blip r:embed="rId7"/>
          <a:srcRect/>
          <a:stretch>
            <a:fillRect/>
          </a:stretch>
        </p:blipFill>
        <p:spPr bwMode="auto">
          <a:xfrm>
            <a:off x="3505200" y="4800600"/>
            <a:ext cx="419100" cy="406400"/>
          </a:xfrm>
          <a:prstGeom prst="rect">
            <a:avLst/>
          </a:prstGeom>
          <a:noFill/>
          <a:ln w="9525">
            <a:noFill/>
            <a:miter lim="800000"/>
            <a:headEnd/>
            <a:tailEnd/>
          </a:ln>
        </p:spPr>
      </p:pic>
      <p:pic>
        <p:nvPicPr>
          <p:cNvPr id="252966" name="Picture 38"/>
          <p:cNvPicPr>
            <a:picLocks noChangeAspect="1" noChangeArrowheads="1"/>
          </p:cNvPicPr>
          <p:nvPr/>
        </p:nvPicPr>
        <p:blipFill>
          <a:blip r:embed="rId7"/>
          <a:srcRect/>
          <a:stretch>
            <a:fillRect/>
          </a:stretch>
        </p:blipFill>
        <p:spPr bwMode="auto">
          <a:xfrm>
            <a:off x="3581400" y="5257800"/>
            <a:ext cx="419100" cy="406400"/>
          </a:xfrm>
          <a:prstGeom prst="rect">
            <a:avLst/>
          </a:prstGeom>
          <a:noFill/>
          <a:ln w="9525">
            <a:noFill/>
            <a:miter lim="800000"/>
            <a:headEnd/>
            <a:tailEnd/>
          </a:ln>
        </p:spPr>
      </p:pic>
      <p:pic>
        <p:nvPicPr>
          <p:cNvPr id="252967" name="Picture 39"/>
          <p:cNvPicPr>
            <a:picLocks noChangeAspect="1" noChangeArrowheads="1"/>
          </p:cNvPicPr>
          <p:nvPr/>
        </p:nvPicPr>
        <p:blipFill>
          <a:blip r:embed="rId7"/>
          <a:srcRect/>
          <a:stretch>
            <a:fillRect/>
          </a:stretch>
        </p:blipFill>
        <p:spPr bwMode="auto">
          <a:xfrm>
            <a:off x="3276600" y="5486400"/>
            <a:ext cx="419100" cy="406400"/>
          </a:xfrm>
          <a:prstGeom prst="rect">
            <a:avLst/>
          </a:prstGeom>
          <a:noFill/>
          <a:ln w="9525">
            <a:noFill/>
            <a:miter lim="800000"/>
            <a:headEnd/>
            <a:tailEnd/>
          </a:ln>
        </p:spPr>
      </p:pic>
      <p:pic>
        <p:nvPicPr>
          <p:cNvPr id="252968" name="Picture 40"/>
          <p:cNvPicPr>
            <a:picLocks noChangeAspect="1" noChangeArrowheads="1"/>
          </p:cNvPicPr>
          <p:nvPr/>
        </p:nvPicPr>
        <p:blipFill>
          <a:blip r:embed="rId7"/>
          <a:srcRect/>
          <a:stretch>
            <a:fillRect/>
          </a:stretch>
        </p:blipFill>
        <p:spPr bwMode="auto">
          <a:xfrm>
            <a:off x="3581400" y="5715000"/>
            <a:ext cx="419100" cy="406400"/>
          </a:xfrm>
          <a:prstGeom prst="rect">
            <a:avLst/>
          </a:prstGeom>
          <a:noFill/>
          <a:ln w="9525">
            <a:noFill/>
            <a:miter lim="800000"/>
            <a:headEnd/>
            <a:tailEnd/>
          </a:ln>
        </p:spPr>
      </p:pic>
      <p:pic>
        <p:nvPicPr>
          <p:cNvPr id="252969" name="Picture 41"/>
          <p:cNvPicPr>
            <a:picLocks noChangeAspect="1" noChangeArrowheads="1"/>
          </p:cNvPicPr>
          <p:nvPr/>
        </p:nvPicPr>
        <p:blipFill>
          <a:blip r:embed="rId7"/>
          <a:srcRect/>
          <a:stretch>
            <a:fillRect/>
          </a:stretch>
        </p:blipFill>
        <p:spPr bwMode="auto">
          <a:xfrm>
            <a:off x="3124200" y="5029200"/>
            <a:ext cx="419100" cy="406400"/>
          </a:xfrm>
          <a:prstGeom prst="rect">
            <a:avLst/>
          </a:prstGeom>
          <a:noFill/>
          <a:ln w="9525">
            <a:noFill/>
            <a:miter lim="800000"/>
            <a:headEnd/>
            <a:tailEnd/>
          </a:ln>
        </p:spPr>
      </p:pic>
      <p:sp>
        <p:nvSpPr>
          <p:cNvPr id="252970" name="Line 42"/>
          <p:cNvSpPr>
            <a:spLocks noChangeShapeType="1"/>
          </p:cNvSpPr>
          <p:nvPr/>
        </p:nvSpPr>
        <p:spPr bwMode="auto">
          <a:xfrm>
            <a:off x="4191000" y="5410200"/>
            <a:ext cx="1600200" cy="0"/>
          </a:xfrm>
          <a:prstGeom prst="line">
            <a:avLst/>
          </a:prstGeom>
          <a:noFill/>
          <a:ln w="28575">
            <a:solidFill>
              <a:schemeClr val="tx1"/>
            </a:solidFill>
            <a:round/>
            <a:headEnd/>
            <a:tailEnd type="arrow" w="med" len="med"/>
          </a:ln>
        </p:spPr>
        <p:txBody>
          <a:bodyPr wrap="none" anchor="ctr"/>
          <a:lstStyle/>
          <a:p>
            <a:endParaRPr lang="ar-EG"/>
          </a:p>
        </p:txBody>
      </p:sp>
      <p:sp>
        <p:nvSpPr>
          <p:cNvPr id="252971" name="Text Box 43"/>
          <p:cNvSpPr txBox="1">
            <a:spLocks noChangeArrowheads="1"/>
          </p:cNvSpPr>
          <p:nvPr/>
        </p:nvSpPr>
        <p:spPr bwMode="auto">
          <a:xfrm>
            <a:off x="4419600" y="5029200"/>
            <a:ext cx="1062038" cy="304800"/>
          </a:xfrm>
          <a:prstGeom prst="rect">
            <a:avLst/>
          </a:prstGeom>
          <a:noFill/>
          <a:ln w="9525">
            <a:noFill/>
            <a:miter lim="800000"/>
            <a:headEnd/>
            <a:tailEnd/>
          </a:ln>
        </p:spPr>
        <p:txBody>
          <a:bodyPr wrap="none">
            <a:spAutoFit/>
          </a:bodyPr>
          <a:lstStyle/>
          <a:p>
            <a:r>
              <a:rPr lang="en-US" sz="1400">
                <a:latin typeface="Helvetica" charset="0"/>
              </a:rPr>
              <a:t>Harvest Ab</a:t>
            </a:r>
          </a:p>
        </p:txBody>
      </p:sp>
      <p:sp>
        <p:nvSpPr>
          <p:cNvPr id="252972" name="Text Box 44"/>
          <p:cNvSpPr txBox="1">
            <a:spLocks noChangeArrowheads="1"/>
          </p:cNvSpPr>
          <p:nvPr/>
        </p:nvSpPr>
        <p:spPr bwMode="auto">
          <a:xfrm>
            <a:off x="5867400" y="5221288"/>
            <a:ext cx="2457450" cy="366712"/>
          </a:xfrm>
          <a:prstGeom prst="rect">
            <a:avLst/>
          </a:prstGeom>
          <a:noFill/>
          <a:ln w="9525">
            <a:noFill/>
            <a:miter lim="800000"/>
            <a:headEnd/>
            <a:tailEnd/>
          </a:ln>
        </p:spPr>
        <p:txBody>
          <a:bodyPr wrap="none">
            <a:spAutoFit/>
          </a:bodyPr>
          <a:lstStyle/>
          <a:p>
            <a:r>
              <a:rPr lang="en-US" sz="1800">
                <a:latin typeface="Helvetica" charset="0"/>
              </a:rPr>
              <a:t>Monoclonal antibodies</a:t>
            </a:r>
          </a:p>
        </p:txBody>
      </p:sp>
      <p:pic>
        <p:nvPicPr>
          <p:cNvPr id="252973" name="Picture 45"/>
          <p:cNvPicPr>
            <a:picLocks noChangeAspect="1" noChangeArrowheads="1"/>
          </p:cNvPicPr>
          <p:nvPr/>
        </p:nvPicPr>
        <p:blipFill>
          <a:blip r:embed="rId7"/>
          <a:srcRect/>
          <a:stretch>
            <a:fillRect/>
          </a:stretch>
        </p:blipFill>
        <p:spPr bwMode="auto">
          <a:xfrm>
            <a:off x="1752600" y="5257800"/>
            <a:ext cx="419100" cy="406400"/>
          </a:xfrm>
          <a:prstGeom prst="rect">
            <a:avLst/>
          </a:prstGeom>
          <a:noFill/>
          <a:ln w="9525">
            <a:noFill/>
            <a:miter lim="800000"/>
            <a:headEnd/>
            <a:tailEnd/>
          </a:ln>
        </p:spPr>
      </p:pic>
      <p:pic>
        <p:nvPicPr>
          <p:cNvPr id="252974" name="Picture 46"/>
          <p:cNvPicPr>
            <a:picLocks noChangeAspect="1" noChangeArrowheads="1"/>
          </p:cNvPicPr>
          <p:nvPr/>
        </p:nvPicPr>
        <p:blipFill>
          <a:blip r:embed="rId8"/>
          <a:srcRect/>
          <a:stretch>
            <a:fillRect/>
          </a:stretch>
        </p:blipFill>
        <p:spPr bwMode="auto">
          <a:xfrm>
            <a:off x="5867400" y="4876800"/>
            <a:ext cx="520700" cy="419100"/>
          </a:xfrm>
          <a:prstGeom prst="rect">
            <a:avLst/>
          </a:prstGeom>
          <a:noFill/>
          <a:ln w="9525">
            <a:noFill/>
            <a:miter lim="800000"/>
            <a:headEnd/>
            <a:tailEnd/>
          </a:ln>
        </p:spPr>
      </p:pic>
      <p:pic>
        <p:nvPicPr>
          <p:cNvPr id="252975" name="Picture 47"/>
          <p:cNvPicPr>
            <a:picLocks noChangeAspect="1" noChangeArrowheads="1"/>
          </p:cNvPicPr>
          <p:nvPr/>
        </p:nvPicPr>
        <p:blipFill>
          <a:blip r:embed="rId8"/>
          <a:srcRect/>
          <a:stretch>
            <a:fillRect/>
          </a:stretch>
        </p:blipFill>
        <p:spPr bwMode="auto">
          <a:xfrm>
            <a:off x="6324600" y="4800600"/>
            <a:ext cx="520700" cy="419100"/>
          </a:xfrm>
          <a:prstGeom prst="rect">
            <a:avLst/>
          </a:prstGeom>
          <a:noFill/>
          <a:ln w="9525">
            <a:noFill/>
            <a:miter lim="800000"/>
            <a:headEnd/>
            <a:tailEnd/>
          </a:ln>
        </p:spPr>
      </p:pic>
      <p:pic>
        <p:nvPicPr>
          <p:cNvPr id="252976" name="Picture 48"/>
          <p:cNvPicPr>
            <a:picLocks noChangeAspect="1" noChangeArrowheads="1"/>
          </p:cNvPicPr>
          <p:nvPr/>
        </p:nvPicPr>
        <p:blipFill>
          <a:blip r:embed="rId8"/>
          <a:srcRect/>
          <a:stretch>
            <a:fillRect/>
          </a:stretch>
        </p:blipFill>
        <p:spPr bwMode="auto">
          <a:xfrm>
            <a:off x="6705600" y="4876800"/>
            <a:ext cx="520700" cy="419100"/>
          </a:xfrm>
          <a:prstGeom prst="rect">
            <a:avLst/>
          </a:prstGeom>
          <a:noFill/>
          <a:ln w="9525">
            <a:noFill/>
            <a:miter lim="800000"/>
            <a:headEnd/>
            <a:tailEnd/>
          </a:ln>
        </p:spPr>
      </p:pic>
      <p:pic>
        <p:nvPicPr>
          <p:cNvPr id="252977" name="Picture 49"/>
          <p:cNvPicPr>
            <a:picLocks noChangeAspect="1" noChangeArrowheads="1"/>
          </p:cNvPicPr>
          <p:nvPr/>
        </p:nvPicPr>
        <p:blipFill>
          <a:blip r:embed="rId8"/>
          <a:srcRect/>
          <a:stretch>
            <a:fillRect/>
          </a:stretch>
        </p:blipFill>
        <p:spPr bwMode="auto">
          <a:xfrm>
            <a:off x="7086600" y="4724400"/>
            <a:ext cx="520700" cy="419100"/>
          </a:xfrm>
          <a:prstGeom prst="rect">
            <a:avLst/>
          </a:prstGeom>
          <a:noFill/>
          <a:ln w="9525">
            <a:noFill/>
            <a:miter lim="800000"/>
            <a:headEnd/>
            <a:tailEnd/>
          </a:ln>
        </p:spPr>
      </p:pic>
      <p:pic>
        <p:nvPicPr>
          <p:cNvPr id="252978" name="Picture 50"/>
          <p:cNvPicPr>
            <a:picLocks noChangeAspect="1" noChangeArrowheads="1"/>
          </p:cNvPicPr>
          <p:nvPr/>
        </p:nvPicPr>
        <p:blipFill>
          <a:blip r:embed="rId8"/>
          <a:srcRect/>
          <a:stretch>
            <a:fillRect/>
          </a:stretch>
        </p:blipFill>
        <p:spPr bwMode="auto">
          <a:xfrm>
            <a:off x="7543800" y="4876800"/>
            <a:ext cx="520700" cy="419100"/>
          </a:xfrm>
          <a:prstGeom prst="rect">
            <a:avLst/>
          </a:prstGeom>
          <a:noFill/>
          <a:ln w="9525">
            <a:noFill/>
            <a:miter lim="800000"/>
            <a:headEnd/>
            <a:tailEnd/>
          </a:ln>
        </p:spPr>
      </p:pic>
      <p:pic>
        <p:nvPicPr>
          <p:cNvPr id="252979" name="Picture 51"/>
          <p:cNvPicPr>
            <a:picLocks noChangeAspect="1" noChangeArrowheads="1"/>
          </p:cNvPicPr>
          <p:nvPr/>
        </p:nvPicPr>
        <p:blipFill>
          <a:blip r:embed="rId8"/>
          <a:srcRect/>
          <a:stretch>
            <a:fillRect/>
          </a:stretch>
        </p:blipFill>
        <p:spPr bwMode="auto">
          <a:xfrm>
            <a:off x="8077200" y="4800600"/>
            <a:ext cx="520700" cy="419100"/>
          </a:xfrm>
          <a:prstGeom prst="rect">
            <a:avLst/>
          </a:prstGeom>
          <a:noFill/>
          <a:ln w="9525">
            <a:noFill/>
            <a:miter lim="800000"/>
            <a:headEnd/>
            <a:tailEnd/>
          </a:ln>
        </p:spPr>
      </p:pic>
      <p:pic>
        <p:nvPicPr>
          <p:cNvPr id="252980" name="Picture 52"/>
          <p:cNvPicPr>
            <a:picLocks noChangeAspect="1" noChangeArrowheads="1"/>
          </p:cNvPicPr>
          <p:nvPr/>
        </p:nvPicPr>
        <p:blipFill>
          <a:blip r:embed="rId8"/>
          <a:srcRect/>
          <a:stretch>
            <a:fillRect/>
          </a:stretch>
        </p:blipFill>
        <p:spPr bwMode="auto">
          <a:xfrm>
            <a:off x="5867400" y="5638800"/>
            <a:ext cx="520700" cy="419100"/>
          </a:xfrm>
          <a:prstGeom prst="rect">
            <a:avLst/>
          </a:prstGeom>
          <a:noFill/>
          <a:ln w="9525">
            <a:noFill/>
            <a:miter lim="800000"/>
            <a:headEnd/>
            <a:tailEnd/>
          </a:ln>
        </p:spPr>
      </p:pic>
      <p:pic>
        <p:nvPicPr>
          <p:cNvPr id="252981" name="Picture 53"/>
          <p:cNvPicPr>
            <a:picLocks noChangeAspect="1" noChangeArrowheads="1"/>
          </p:cNvPicPr>
          <p:nvPr/>
        </p:nvPicPr>
        <p:blipFill>
          <a:blip r:embed="rId8"/>
          <a:srcRect/>
          <a:stretch>
            <a:fillRect/>
          </a:stretch>
        </p:blipFill>
        <p:spPr bwMode="auto">
          <a:xfrm>
            <a:off x="6324600" y="5486400"/>
            <a:ext cx="520700" cy="419100"/>
          </a:xfrm>
          <a:prstGeom prst="rect">
            <a:avLst/>
          </a:prstGeom>
          <a:noFill/>
          <a:ln w="9525">
            <a:noFill/>
            <a:miter lim="800000"/>
            <a:headEnd/>
            <a:tailEnd/>
          </a:ln>
        </p:spPr>
      </p:pic>
      <p:pic>
        <p:nvPicPr>
          <p:cNvPr id="252982" name="Picture 54"/>
          <p:cNvPicPr>
            <a:picLocks noChangeAspect="1" noChangeArrowheads="1"/>
          </p:cNvPicPr>
          <p:nvPr/>
        </p:nvPicPr>
        <p:blipFill>
          <a:blip r:embed="rId8"/>
          <a:srcRect/>
          <a:stretch>
            <a:fillRect/>
          </a:stretch>
        </p:blipFill>
        <p:spPr bwMode="auto">
          <a:xfrm>
            <a:off x="6629400" y="5715000"/>
            <a:ext cx="520700" cy="419100"/>
          </a:xfrm>
          <a:prstGeom prst="rect">
            <a:avLst/>
          </a:prstGeom>
          <a:noFill/>
          <a:ln w="9525">
            <a:noFill/>
            <a:miter lim="800000"/>
            <a:headEnd/>
            <a:tailEnd/>
          </a:ln>
        </p:spPr>
      </p:pic>
      <p:pic>
        <p:nvPicPr>
          <p:cNvPr id="252983" name="Picture 55"/>
          <p:cNvPicPr>
            <a:picLocks noChangeAspect="1" noChangeArrowheads="1"/>
          </p:cNvPicPr>
          <p:nvPr/>
        </p:nvPicPr>
        <p:blipFill>
          <a:blip r:embed="rId8"/>
          <a:srcRect/>
          <a:stretch>
            <a:fillRect/>
          </a:stretch>
        </p:blipFill>
        <p:spPr bwMode="auto">
          <a:xfrm>
            <a:off x="7086600" y="5562600"/>
            <a:ext cx="520700" cy="419100"/>
          </a:xfrm>
          <a:prstGeom prst="rect">
            <a:avLst/>
          </a:prstGeom>
          <a:noFill/>
          <a:ln w="9525">
            <a:noFill/>
            <a:miter lim="800000"/>
            <a:headEnd/>
            <a:tailEnd/>
          </a:ln>
        </p:spPr>
      </p:pic>
      <p:pic>
        <p:nvPicPr>
          <p:cNvPr id="252984" name="Picture 56"/>
          <p:cNvPicPr>
            <a:picLocks noChangeAspect="1" noChangeArrowheads="1"/>
          </p:cNvPicPr>
          <p:nvPr/>
        </p:nvPicPr>
        <p:blipFill>
          <a:blip r:embed="rId8"/>
          <a:srcRect/>
          <a:stretch>
            <a:fillRect/>
          </a:stretch>
        </p:blipFill>
        <p:spPr bwMode="auto">
          <a:xfrm>
            <a:off x="7467600" y="5867400"/>
            <a:ext cx="520700" cy="419100"/>
          </a:xfrm>
          <a:prstGeom prst="rect">
            <a:avLst/>
          </a:prstGeom>
          <a:noFill/>
          <a:ln w="9525">
            <a:noFill/>
            <a:miter lim="800000"/>
            <a:headEnd/>
            <a:tailEnd/>
          </a:ln>
        </p:spPr>
      </p:pic>
      <p:pic>
        <p:nvPicPr>
          <p:cNvPr id="252985" name="Picture 57"/>
          <p:cNvPicPr>
            <a:picLocks noChangeAspect="1" noChangeArrowheads="1"/>
          </p:cNvPicPr>
          <p:nvPr/>
        </p:nvPicPr>
        <p:blipFill>
          <a:blip r:embed="rId8"/>
          <a:srcRect/>
          <a:stretch>
            <a:fillRect/>
          </a:stretch>
        </p:blipFill>
        <p:spPr bwMode="auto">
          <a:xfrm>
            <a:off x="7848600" y="5562600"/>
            <a:ext cx="520700" cy="419100"/>
          </a:xfrm>
          <a:prstGeom prst="rect">
            <a:avLst/>
          </a:prstGeom>
          <a:noFill/>
          <a:ln w="9525">
            <a:noFill/>
            <a:miter lim="800000"/>
            <a:headEnd/>
            <a:tailEnd/>
          </a:ln>
        </p:spPr>
      </p:pic>
      <p:pic>
        <p:nvPicPr>
          <p:cNvPr id="252986" name="Picture 58"/>
          <p:cNvPicPr>
            <a:picLocks noChangeAspect="1" noChangeArrowheads="1"/>
          </p:cNvPicPr>
          <p:nvPr/>
        </p:nvPicPr>
        <p:blipFill>
          <a:blip r:embed="rId8"/>
          <a:srcRect/>
          <a:stretch>
            <a:fillRect/>
          </a:stretch>
        </p:blipFill>
        <p:spPr bwMode="auto">
          <a:xfrm>
            <a:off x="8382000" y="5334000"/>
            <a:ext cx="520700" cy="419100"/>
          </a:xfrm>
          <a:prstGeom prst="rect">
            <a:avLst/>
          </a:prstGeom>
          <a:noFill/>
          <a:ln w="9525">
            <a:noFill/>
            <a:miter lim="800000"/>
            <a:headEnd/>
            <a:tailEnd/>
          </a:ln>
        </p:spPr>
      </p:pic>
      <p:pic>
        <p:nvPicPr>
          <p:cNvPr id="252987" name="Picture 59"/>
          <p:cNvPicPr>
            <a:picLocks noChangeAspect="1" noChangeArrowheads="1"/>
          </p:cNvPicPr>
          <p:nvPr/>
        </p:nvPicPr>
        <p:blipFill>
          <a:blip r:embed="rId8"/>
          <a:srcRect/>
          <a:stretch>
            <a:fillRect/>
          </a:stretch>
        </p:blipFill>
        <p:spPr bwMode="auto">
          <a:xfrm>
            <a:off x="6019800" y="4419600"/>
            <a:ext cx="520700" cy="419100"/>
          </a:xfrm>
          <a:prstGeom prst="rect">
            <a:avLst/>
          </a:prstGeom>
          <a:noFill/>
          <a:ln w="9525">
            <a:noFill/>
            <a:miter lim="800000"/>
            <a:headEnd/>
            <a:tailEnd/>
          </a:ln>
        </p:spPr>
      </p:pic>
      <p:pic>
        <p:nvPicPr>
          <p:cNvPr id="252988" name="Picture 60"/>
          <p:cNvPicPr>
            <a:picLocks noChangeAspect="1" noChangeArrowheads="1"/>
          </p:cNvPicPr>
          <p:nvPr/>
        </p:nvPicPr>
        <p:blipFill>
          <a:blip r:embed="rId8"/>
          <a:srcRect/>
          <a:stretch>
            <a:fillRect/>
          </a:stretch>
        </p:blipFill>
        <p:spPr bwMode="auto">
          <a:xfrm>
            <a:off x="6629400" y="4343400"/>
            <a:ext cx="520700" cy="419100"/>
          </a:xfrm>
          <a:prstGeom prst="rect">
            <a:avLst/>
          </a:prstGeom>
          <a:noFill/>
          <a:ln w="9525">
            <a:noFill/>
            <a:miter lim="800000"/>
            <a:headEnd/>
            <a:tailEnd/>
          </a:ln>
        </p:spPr>
      </p:pic>
      <p:pic>
        <p:nvPicPr>
          <p:cNvPr id="252989" name="Picture 61"/>
          <p:cNvPicPr>
            <a:picLocks noChangeAspect="1" noChangeArrowheads="1"/>
          </p:cNvPicPr>
          <p:nvPr/>
        </p:nvPicPr>
        <p:blipFill>
          <a:blip r:embed="rId8"/>
          <a:srcRect/>
          <a:stretch>
            <a:fillRect/>
          </a:stretch>
        </p:blipFill>
        <p:spPr bwMode="auto">
          <a:xfrm>
            <a:off x="7543800" y="4495800"/>
            <a:ext cx="520700" cy="419100"/>
          </a:xfrm>
          <a:prstGeom prst="rect">
            <a:avLst/>
          </a:prstGeom>
          <a:noFill/>
          <a:ln w="9525">
            <a:noFill/>
            <a:miter lim="800000"/>
            <a:headEnd/>
            <a:tailEnd/>
          </a:ln>
        </p:spPr>
      </p:pic>
      <p:pic>
        <p:nvPicPr>
          <p:cNvPr id="252990" name="Picture 62"/>
          <p:cNvPicPr>
            <a:picLocks noChangeAspect="1" noChangeArrowheads="1"/>
          </p:cNvPicPr>
          <p:nvPr/>
        </p:nvPicPr>
        <p:blipFill>
          <a:blip r:embed="rId8"/>
          <a:srcRect/>
          <a:stretch>
            <a:fillRect/>
          </a:stretch>
        </p:blipFill>
        <p:spPr bwMode="auto">
          <a:xfrm>
            <a:off x="7010400" y="6019800"/>
            <a:ext cx="520700" cy="419100"/>
          </a:xfrm>
          <a:prstGeom prst="rect">
            <a:avLst/>
          </a:prstGeom>
          <a:noFill/>
          <a:ln w="9525">
            <a:noFill/>
            <a:miter lim="800000"/>
            <a:headEnd/>
            <a:tailEnd/>
          </a:ln>
        </p:spPr>
      </p:pic>
      <p:pic>
        <p:nvPicPr>
          <p:cNvPr id="252991" name="Picture 63"/>
          <p:cNvPicPr>
            <a:picLocks noChangeAspect="1" noChangeArrowheads="1"/>
          </p:cNvPicPr>
          <p:nvPr/>
        </p:nvPicPr>
        <p:blipFill>
          <a:blip r:embed="rId8"/>
          <a:srcRect/>
          <a:stretch>
            <a:fillRect/>
          </a:stretch>
        </p:blipFill>
        <p:spPr bwMode="auto">
          <a:xfrm>
            <a:off x="6248400" y="5943600"/>
            <a:ext cx="520700" cy="419100"/>
          </a:xfrm>
          <a:prstGeom prst="rect">
            <a:avLst/>
          </a:prstGeom>
          <a:noFill/>
          <a:ln w="9525">
            <a:noFill/>
            <a:miter lim="800000"/>
            <a:headEnd/>
            <a:tailEnd/>
          </a:ln>
        </p:spPr>
      </p:pic>
      <p:pic>
        <p:nvPicPr>
          <p:cNvPr id="252992" name="Picture 64"/>
          <p:cNvPicPr>
            <a:picLocks noChangeAspect="1" noChangeArrowheads="1"/>
          </p:cNvPicPr>
          <p:nvPr/>
        </p:nvPicPr>
        <p:blipFill>
          <a:blip r:embed="rId8"/>
          <a:srcRect/>
          <a:stretch>
            <a:fillRect/>
          </a:stretch>
        </p:blipFill>
        <p:spPr bwMode="auto">
          <a:xfrm>
            <a:off x="8153400" y="5791200"/>
            <a:ext cx="520700" cy="419100"/>
          </a:xfrm>
          <a:prstGeom prst="rect">
            <a:avLst/>
          </a:prstGeom>
          <a:noFill/>
          <a:ln w="9525">
            <a:noFill/>
            <a:miter lim="800000"/>
            <a:headEnd/>
            <a:tailEnd/>
          </a:ln>
        </p:spPr>
      </p:pic>
      <p:pic>
        <p:nvPicPr>
          <p:cNvPr id="252993" name="Picture 65"/>
          <p:cNvPicPr>
            <a:picLocks noChangeAspect="1" noChangeArrowheads="1"/>
          </p:cNvPicPr>
          <p:nvPr/>
        </p:nvPicPr>
        <p:blipFill>
          <a:blip r:embed="rId8"/>
          <a:srcRect/>
          <a:stretch>
            <a:fillRect/>
          </a:stretch>
        </p:blipFill>
        <p:spPr bwMode="auto">
          <a:xfrm>
            <a:off x="7010400" y="4267200"/>
            <a:ext cx="520700" cy="419100"/>
          </a:xfrm>
          <a:prstGeom prst="rect">
            <a:avLst/>
          </a:prstGeom>
          <a:noFill/>
          <a:ln w="9525">
            <a:noFill/>
            <a:miter lim="800000"/>
            <a:headEnd/>
            <a:tailEnd/>
          </a:ln>
        </p:spPr>
      </p:pic>
      <p:pic>
        <p:nvPicPr>
          <p:cNvPr id="252994" name="Picture 66"/>
          <p:cNvPicPr>
            <a:picLocks noChangeAspect="1" noChangeArrowheads="1"/>
          </p:cNvPicPr>
          <p:nvPr/>
        </p:nvPicPr>
        <p:blipFill>
          <a:blip r:embed="rId8"/>
          <a:srcRect/>
          <a:stretch>
            <a:fillRect/>
          </a:stretch>
        </p:blipFill>
        <p:spPr bwMode="auto">
          <a:xfrm>
            <a:off x="8077200" y="4267200"/>
            <a:ext cx="520700" cy="419100"/>
          </a:xfrm>
          <a:prstGeom prst="rect">
            <a:avLst/>
          </a:prstGeom>
          <a:noFill/>
          <a:ln w="9525">
            <a:noFill/>
            <a:miter lim="800000"/>
            <a:headEnd/>
            <a:tailEnd/>
          </a:ln>
        </p:spPr>
      </p:pic>
      <p:pic>
        <p:nvPicPr>
          <p:cNvPr id="252995" name="Picture 67"/>
          <p:cNvPicPr>
            <a:picLocks noChangeAspect="1" noChangeArrowheads="1"/>
          </p:cNvPicPr>
          <p:nvPr/>
        </p:nvPicPr>
        <p:blipFill>
          <a:blip r:embed="rId8"/>
          <a:srcRect/>
          <a:stretch>
            <a:fillRect/>
          </a:stretch>
        </p:blipFill>
        <p:spPr bwMode="auto">
          <a:xfrm>
            <a:off x="8623300" y="4800600"/>
            <a:ext cx="520700" cy="419100"/>
          </a:xfrm>
          <a:prstGeom prst="rect">
            <a:avLst/>
          </a:prstGeom>
          <a:noFill/>
          <a:ln w="9525">
            <a:noFill/>
            <a:miter lim="800000"/>
            <a:headEnd/>
            <a:tailEnd/>
          </a:ln>
        </p:spPr>
      </p:pic>
      <p:pic>
        <p:nvPicPr>
          <p:cNvPr id="37956" name="Picture 68"/>
          <p:cNvPicPr>
            <a:picLocks noChangeAspect="1" noChangeArrowheads="1"/>
          </p:cNvPicPr>
          <p:nvPr/>
        </p:nvPicPr>
        <p:blipFill>
          <a:blip r:embed="rId8"/>
          <a:srcRect/>
          <a:stretch>
            <a:fillRect/>
          </a:stretch>
        </p:blipFill>
        <p:spPr bwMode="auto">
          <a:xfrm>
            <a:off x="4800600" y="1981200"/>
            <a:ext cx="520700" cy="419100"/>
          </a:xfrm>
          <a:prstGeom prst="rect">
            <a:avLst/>
          </a:prstGeom>
          <a:noFill/>
          <a:ln w="9525">
            <a:noFill/>
            <a:miter lim="800000"/>
            <a:headEnd/>
            <a:tailEnd/>
          </a:ln>
        </p:spPr>
      </p:pic>
      <p:pic>
        <p:nvPicPr>
          <p:cNvPr id="37957" name="Picture 69"/>
          <p:cNvPicPr>
            <a:picLocks noChangeAspect="1" noChangeArrowheads="1"/>
          </p:cNvPicPr>
          <p:nvPr/>
        </p:nvPicPr>
        <p:blipFill>
          <a:blip r:embed="rId8"/>
          <a:srcRect/>
          <a:stretch>
            <a:fillRect/>
          </a:stretch>
        </p:blipFill>
        <p:spPr bwMode="auto">
          <a:xfrm>
            <a:off x="6934200" y="914400"/>
            <a:ext cx="520700" cy="419100"/>
          </a:xfrm>
          <a:prstGeom prst="rect">
            <a:avLst/>
          </a:prstGeom>
          <a:noFill/>
          <a:ln w="9525">
            <a:noFill/>
            <a:miter lim="800000"/>
            <a:headEnd/>
            <a:tailEnd/>
          </a:ln>
        </p:spPr>
      </p:pic>
      <p:pic>
        <p:nvPicPr>
          <p:cNvPr id="37958" name="Picture 70"/>
          <p:cNvPicPr>
            <a:picLocks noChangeAspect="1" noChangeArrowheads="1"/>
          </p:cNvPicPr>
          <p:nvPr/>
        </p:nvPicPr>
        <p:blipFill>
          <a:blip r:embed="rId8"/>
          <a:srcRect/>
          <a:stretch>
            <a:fillRect/>
          </a:stretch>
        </p:blipFill>
        <p:spPr bwMode="auto">
          <a:xfrm>
            <a:off x="5334000" y="381000"/>
            <a:ext cx="520700" cy="419100"/>
          </a:xfrm>
          <a:prstGeom prst="rect">
            <a:avLst/>
          </a:prstGeom>
          <a:noFill/>
          <a:ln w="9525">
            <a:noFill/>
            <a:miter lim="800000"/>
            <a:headEnd/>
            <a:tailEnd/>
          </a:ln>
        </p:spPr>
      </p:pic>
      <p:pic>
        <p:nvPicPr>
          <p:cNvPr id="37959" name="Picture 71"/>
          <p:cNvPicPr>
            <a:picLocks noChangeAspect="1" noChangeArrowheads="1"/>
          </p:cNvPicPr>
          <p:nvPr/>
        </p:nvPicPr>
        <p:blipFill>
          <a:blip r:embed="rId8"/>
          <a:srcRect/>
          <a:stretch>
            <a:fillRect/>
          </a:stretch>
        </p:blipFill>
        <p:spPr bwMode="auto">
          <a:xfrm>
            <a:off x="7772400" y="1981200"/>
            <a:ext cx="520700" cy="419100"/>
          </a:xfrm>
          <a:prstGeom prst="rect">
            <a:avLst/>
          </a:prstGeom>
          <a:noFill/>
          <a:ln w="9525">
            <a:noFill/>
            <a:miter lim="800000"/>
            <a:headEnd/>
            <a:tailEnd/>
          </a:ln>
        </p:spPr>
      </p:pic>
      <p:pic>
        <p:nvPicPr>
          <p:cNvPr id="37960" name="Picture 72"/>
          <p:cNvPicPr>
            <a:picLocks noChangeAspect="1" noChangeArrowheads="1"/>
          </p:cNvPicPr>
          <p:nvPr/>
        </p:nvPicPr>
        <p:blipFill>
          <a:blip r:embed="rId9"/>
          <a:srcRect/>
          <a:stretch>
            <a:fillRect/>
          </a:stretch>
        </p:blipFill>
        <p:spPr bwMode="auto">
          <a:xfrm>
            <a:off x="5257800" y="2286000"/>
            <a:ext cx="520700" cy="419100"/>
          </a:xfrm>
          <a:prstGeom prst="rect">
            <a:avLst/>
          </a:prstGeom>
          <a:noFill/>
          <a:ln w="9525">
            <a:noFill/>
            <a:miter lim="800000"/>
            <a:headEnd/>
            <a:tailEnd/>
          </a:ln>
        </p:spPr>
      </p:pic>
      <p:pic>
        <p:nvPicPr>
          <p:cNvPr id="37961" name="Picture 73"/>
          <p:cNvPicPr>
            <a:picLocks noChangeAspect="1" noChangeArrowheads="1"/>
          </p:cNvPicPr>
          <p:nvPr/>
        </p:nvPicPr>
        <p:blipFill>
          <a:blip r:embed="rId9"/>
          <a:srcRect/>
          <a:stretch>
            <a:fillRect/>
          </a:stretch>
        </p:blipFill>
        <p:spPr bwMode="auto">
          <a:xfrm>
            <a:off x="7086600" y="1905000"/>
            <a:ext cx="520700" cy="419100"/>
          </a:xfrm>
          <a:prstGeom prst="rect">
            <a:avLst/>
          </a:prstGeom>
          <a:noFill/>
          <a:ln w="9525">
            <a:noFill/>
            <a:miter lim="800000"/>
            <a:headEnd/>
            <a:tailEnd/>
          </a:ln>
        </p:spPr>
      </p:pic>
      <p:pic>
        <p:nvPicPr>
          <p:cNvPr id="37962" name="Picture 74"/>
          <p:cNvPicPr>
            <a:picLocks noChangeAspect="1" noChangeArrowheads="1"/>
          </p:cNvPicPr>
          <p:nvPr/>
        </p:nvPicPr>
        <p:blipFill>
          <a:blip r:embed="rId9"/>
          <a:srcRect/>
          <a:stretch>
            <a:fillRect/>
          </a:stretch>
        </p:blipFill>
        <p:spPr bwMode="auto">
          <a:xfrm>
            <a:off x="4724400" y="838200"/>
            <a:ext cx="520700" cy="419100"/>
          </a:xfrm>
          <a:prstGeom prst="rect">
            <a:avLst/>
          </a:prstGeom>
          <a:noFill/>
          <a:ln w="9525">
            <a:noFill/>
            <a:miter lim="800000"/>
            <a:headEnd/>
            <a:tailEnd/>
          </a:ln>
        </p:spPr>
      </p:pic>
      <p:pic>
        <p:nvPicPr>
          <p:cNvPr id="37963" name="Picture 75"/>
          <p:cNvPicPr>
            <a:picLocks noChangeAspect="1" noChangeArrowheads="1"/>
          </p:cNvPicPr>
          <p:nvPr/>
        </p:nvPicPr>
        <p:blipFill>
          <a:blip r:embed="rId9"/>
          <a:srcRect/>
          <a:stretch>
            <a:fillRect/>
          </a:stretch>
        </p:blipFill>
        <p:spPr bwMode="auto">
          <a:xfrm>
            <a:off x="7848600" y="685800"/>
            <a:ext cx="520700" cy="419100"/>
          </a:xfrm>
          <a:prstGeom prst="rect">
            <a:avLst/>
          </a:prstGeom>
          <a:noFill/>
          <a:ln w="9525">
            <a:noFill/>
            <a:miter lim="800000"/>
            <a:headEnd/>
            <a:tailEnd/>
          </a:ln>
        </p:spPr>
      </p:pic>
      <p:pic>
        <p:nvPicPr>
          <p:cNvPr id="37964" name="Picture 76"/>
          <p:cNvPicPr>
            <a:picLocks noChangeAspect="1" noChangeArrowheads="1"/>
          </p:cNvPicPr>
          <p:nvPr/>
        </p:nvPicPr>
        <p:blipFill>
          <a:blip r:embed="rId9"/>
          <a:srcRect/>
          <a:stretch>
            <a:fillRect/>
          </a:stretch>
        </p:blipFill>
        <p:spPr bwMode="auto">
          <a:xfrm>
            <a:off x="6324600" y="2286000"/>
            <a:ext cx="520700" cy="419100"/>
          </a:xfrm>
          <a:prstGeom prst="rect">
            <a:avLst/>
          </a:prstGeom>
          <a:noFill/>
          <a:ln w="9525">
            <a:noFill/>
            <a:miter lim="800000"/>
            <a:headEnd/>
            <a:tailEnd/>
          </a:ln>
        </p:spPr>
      </p:pic>
      <p:pic>
        <p:nvPicPr>
          <p:cNvPr id="37965" name="Picture 77"/>
          <p:cNvPicPr>
            <a:picLocks noChangeAspect="1" noChangeArrowheads="1"/>
          </p:cNvPicPr>
          <p:nvPr/>
        </p:nvPicPr>
        <p:blipFill>
          <a:blip r:embed="rId9"/>
          <a:srcRect/>
          <a:stretch>
            <a:fillRect/>
          </a:stretch>
        </p:blipFill>
        <p:spPr bwMode="auto">
          <a:xfrm>
            <a:off x="6096000" y="685800"/>
            <a:ext cx="520700" cy="419100"/>
          </a:xfrm>
          <a:prstGeom prst="rect">
            <a:avLst/>
          </a:prstGeom>
          <a:noFill/>
          <a:ln w="9525">
            <a:noFill/>
            <a:miter lim="800000"/>
            <a:headEnd/>
            <a:tailEnd/>
          </a:ln>
        </p:spPr>
      </p:pic>
      <p:pic>
        <p:nvPicPr>
          <p:cNvPr id="37966" name="Picture 78"/>
          <p:cNvPicPr>
            <a:picLocks noChangeAspect="1" noChangeArrowheads="1"/>
          </p:cNvPicPr>
          <p:nvPr/>
        </p:nvPicPr>
        <p:blipFill>
          <a:blip r:embed="rId10"/>
          <a:srcRect/>
          <a:stretch>
            <a:fillRect/>
          </a:stretch>
        </p:blipFill>
        <p:spPr bwMode="auto">
          <a:xfrm>
            <a:off x="5638800" y="1981200"/>
            <a:ext cx="520700" cy="419100"/>
          </a:xfrm>
          <a:prstGeom prst="rect">
            <a:avLst/>
          </a:prstGeom>
          <a:noFill/>
          <a:ln w="9525">
            <a:noFill/>
            <a:miter lim="800000"/>
            <a:headEnd/>
            <a:tailEnd/>
          </a:ln>
        </p:spPr>
      </p:pic>
      <p:pic>
        <p:nvPicPr>
          <p:cNvPr id="37967" name="Picture 79"/>
          <p:cNvPicPr>
            <a:picLocks noChangeAspect="1" noChangeArrowheads="1"/>
          </p:cNvPicPr>
          <p:nvPr/>
        </p:nvPicPr>
        <p:blipFill>
          <a:blip r:embed="rId10"/>
          <a:srcRect/>
          <a:stretch>
            <a:fillRect/>
          </a:stretch>
        </p:blipFill>
        <p:spPr bwMode="auto">
          <a:xfrm>
            <a:off x="5181600" y="762000"/>
            <a:ext cx="520700" cy="419100"/>
          </a:xfrm>
          <a:prstGeom prst="rect">
            <a:avLst/>
          </a:prstGeom>
          <a:noFill/>
          <a:ln w="9525">
            <a:noFill/>
            <a:miter lim="800000"/>
            <a:headEnd/>
            <a:tailEnd/>
          </a:ln>
        </p:spPr>
      </p:pic>
      <p:pic>
        <p:nvPicPr>
          <p:cNvPr id="37968" name="Picture 80"/>
          <p:cNvPicPr>
            <a:picLocks noChangeAspect="1" noChangeArrowheads="1"/>
          </p:cNvPicPr>
          <p:nvPr/>
        </p:nvPicPr>
        <p:blipFill>
          <a:blip r:embed="rId10"/>
          <a:srcRect/>
          <a:stretch>
            <a:fillRect/>
          </a:stretch>
        </p:blipFill>
        <p:spPr bwMode="auto">
          <a:xfrm>
            <a:off x="6400800" y="914400"/>
            <a:ext cx="520700" cy="419100"/>
          </a:xfrm>
          <a:prstGeom prst="rect">
            <a:avLst/>
          </a:prstGeom>
          <a:noFill/>
          <a:ln w="9525">
            <a:noFill/>
            <a:miter lim="800000"/>
            <a:headEnd/>
            <a:tailEnd/>
          </a:ln>
        </p:spPr>
      </p:pic>
      <p:pic>
        <p:nvPicPr>
          <p:cNvPr id="37969" name="Picture 81"/>
          <p:cNvPicPr>
            <a:picLocks noChangeAspect="1" noChangeArrowheads="1"/>
          </p:cNvPicPr>
          <p:nvPr/>
        </p:nvPicPr>
        <p:blipFill>
          <a:blip r:embed="rId10"/>
          <a:srcRect/>
          <a:stretch>
            <a:fillRect/>
          </a:stretch>
        </p:blipFill>
        <p:spPr bwMode="auto">
          <a:xfrm>
            <a:off x="7239000" y="533400"/>
            <a:ext cx="520700" cy="419100"/>
          </a:xfrm>
          <a:prstGeom prst="rect">
            <a:avLst/>
          </a:prstGeom>
          <a:noFill/>
          <a:ln w="9525">
            <a:noFill/>
            <a:miter lim="800000"/>
            <a:headEnd/>
            <a:tailEnd/>
          </a:ln>
        </p:spPr>
      </p:pic>
      <p:pic>
        <p:nvPicPr>
          <p:cNvPr id="37970" name="Picture 82"/>
          <p:cNvPicPr>
            <a:picLocks noChangeAspect="1" noChangeArrowheads="1"/>
          </p:cNvPicPr>
          <p:nvPr/>
        </p:nvPicPr>
        <p:blipFill>
          <a:blip r:embed="rId10"/>
          <a:srcRect/>
          <a:stretch>
            <a:fillRect/>
          </a:stretch>
        </p:blipFill>
        <p:spPr bwMode="auto">
          <a:xfrm>
            <a:off x="6629400" y="1828800"/>
            <a:ext cx="520700" cy="419100"/>
          </a:xfrm>
          <a:prstGeom prst="rect">
            <a:avLst/>
          </a:prstGeom>
          <a:noFill/>
          <a:ln w="9525">
            <a:noFill/>
            <a:miter lim="800000"/>
            <a:headEnd/>
            <a:tailEnd/>
          </a:ln>
        </p:spPr>
      </p:pic>
      <p:pic>
        <p:nvPicPr>
          <p:cNvPr id="37971" name="Picture 83"/>
          <p:cNvPicPr>
            <a:picLocks noChangeAspect="1" noChangeArrowheads="1"/>
          </p:cNvPicPr>
          <p:nvPr/>
        </p:nvPicPr>
        <p:blipFill>
          <a:blip r:embed="rId10"/>
          <a:srcRect/>
          <a:stretch>
            <a:fillRect/>
          </a:stretch>
        </p:blipFill>
        <p:spPr bwMode="auto">
          <a:xfrm>
            <a:off x="7315200" y="2209800"/>
            <a:ext cx="520700" cy="419100"/>
          </a:xfrm>
          <a:prstGeom prst="rect">
            <a:avLst/>
          </a:prstGeom>
          <a:noFill/>
          <a:ln w="9525">
            <a:noFill/>
            <a:miter lim="800000"/>
            <a:headEnd/>
            <a:tailEnd/>
          </a:ln>
        </p:spPr>
      </p:pic>
      <p:pic>
        <p:nvPicPr>
          <p:cNvPr id="37972" name="Picture 84"/>
          <p:cNvPicPr>
            <a:picLocks noChangeAspect="1" noChangeArrowheads="1"/>
          </p:cNvPicPr>
          <p:nvPr/>
        </p:nvPicPr>
        <p:blipFill>
          <a:blip r:embed="rId10"/>
          <a:srcRect/>
          <a:stretch>
            <a:fillRect/>
          </a:stretch>
        </p:blipFill>
        <p:spPr bwMode="auto">
          <a:xfrm>
            <a:off x="8153400" y="1371600"/>
            <a:ext cx="520700" cy="419100"/>
          </a:xfrm>
          <a:prstGeom prst="rect">
            <a:avLst/>
          </a:prstGeom>
          <a:noFill/>
          <a:ln w="9525">
            <a:noFill/>
            <a:miter lim="800000"/>
            <a:headEnd/>
            <a:tailEnd/>
          </a:ln>
        </p:spPr>
      </p:pic>
      <p:pic>
        <p:nvPicPr>
          <p:cNvPr id="37973" name="Picture 85"/>
          <p:cNvPicPr>
            <a:picLocks noChangeAspect="1" noChangeArrowheads="1"/>
          </p:cNvPicPr>
          <p:nvPr/>
        </p:nvPicPr>
        <p:blipFill>
          <a:blip r:embed="rId11"/>
          <a:srcRect/>
          <a:stretch>
            <a:fillRect/>
          </a:stretch>
        </p:blipFill>
        <p:spPr bwMode="auto">
          <a:xfrm>
            <a:off x="7315200" y="1219200"/>
            <a:ext cx="520700" cy="419100"/>
          </a:xfrm>
          <a:prstGeom prst="rect">
            <a:avLst/>
          </a:prstGeom>
          <a:noFill/>
          <a:ln w="9525">
            <a:noFill/>
            <a:miter lim="800000"/>
            <a:headEnd/>
            <a:tailEnd/>
          </a:ln>
        </p:spPr>
      </p:pic>
      <p:pic>
        <p:nvPicPr>
          <p:cNvPr id="37974" name="Picture 86"/>
          <p:cNvPicPr>
            <a:picLocks noChangeAspect="1" noChangeArrowheads="1"/>
          </p:cNvPicPr>
          <p:nvPr/>
        </p:nvPicPr>
        <p:blipFill>
          <a:blip r:embed="rId11"/>
          <a:srcRect/>
          <a:stretch>
            <a:fillRect/>
          </a:stretch>
        </p:blipFill>
        <p:spPr bwMode="auto">
          <a:xfrm>
            <a:off x="6096000" y="1828800"/>
            <a:ext cx="520700" cy="419100"/>
          </a:xfrm>
          <a:prstGeom prst="rect">
            <a:avLst/>
          </a:prstGeom>
          <a:noFill/>
          <a:ln w="9525">
            <a:noFill/>
            <a:miter lim="800000"/>
            <a:headEnd/>
            <a:tailEnd/>
          </a:ln>
        </p:spPr>
      </p:pic>
      <p:pic>
        <p:nvPicPr>
          <p:cNvPr id="37975" name="Picture 87"/>
          <p:cNvPicPr>
            <a:picLocks noChangeAspect="1" noChangeArrowheads="1"/>
          </p:cNvPicPr>
          <p:nvPr/>
        </p:nvPicPr>
        <p:blipFill>
          <a:blip r:embed="rId11"/>
          <a:srcRect/>
          <a:stretch>
            <a:fillRect/>
          </a:stretch>
        </p:blipFill>
        <p:spPr bwMode="auto">
          <a:xfrm>
            <a:off x="5562600" y="914400"/>
            <a:ext cx="520700" cy="419100"/>
          </a:xfrm>
          <a:prstGeom prst="rect">
            <a:avLst/>
          </a:prstGeom>
          <a:noFill/>
          <a:ln w="9525">
            <a:noFill/>
            <a:miter lim="800000"/>
            <a:headEnd/>
            <a:tailEnd/>
          </a:ln>
        </p:spPr>
      </p:pic>
      <p:pic>
        <p:nvPicPr>
          <p:cNvPr id="37976" name="Picture 88"/>
          <p:cNvPicPr>
            <a:picLocks noChangeAspect="1" noChangeArrowheads="1"/>
          </p:cNvPicPr>
          <p:nvPr/>
        </p:nvPicPr>
        <p:blipFill>
          <a:blip r:embed="rId11"/>
          <a:srcRect/>
          <a:stretch>
            <a:fillRect/>
          </a:stretch>
        </p:blipFill>
        <p:spPr bwMode="auto">
          <a:xfrm>
            <a:off x="5867400" y="2286000"/>
            <a:ext cx="520700" cy="419100"/>
          </a:xfrm>
          <a:prstGeom prst="rect">
            <a:avLst/>
          </a:prstGeom>
          <a:noFill/>
          <a:ln w="9525">
            <a:noFill/>
            <a:miter lim="800000"/>
            <a:headEnd/>
            <a:tailEnd/>
          </a:ln>
        </p:spPr>
      </p:pic>
      <p:pic>
        <p:nvPicPr>
          <p:cNvPr id="37977" name="Picture 89"/>
          <p:cNvPicPr>
            <a:picLocks noChangeAspect="1" noChangeArrowheads="1"/>
          </p:cNvPicPr>
          <p:nvPr/>
        </p:nvPicPr>
        <p:blipFill>
          <a:blip r:embed="rId11"/>
          <a:srcRect/>
          <a:stretch>
            <a:fillRect/>
          </a:stretch>
        </p:blipFill>
        <p:spPr bwMode="auto">
          <a:xfrm>
            <a:off x="4572000" y="2209800"/>
            <a:ext cx="520700" cy="419100"/>
          </a:xfrm>
          <a:prstGeom prst="rect">
            <a:avLst/>
          </a:prstGeom>
          <a:noFill/>
          <a:ln w="9525">
            <a:noFill/>
            <a:miter lim="800000"/>
            <a:headEnd/>
            <a:tailEnd/>
          </a:ln>
        </p:spPr>
      </p:pic>
      <p:pic>
        <p:nvPicPr>
          <p:cNvPr id="37978" name="Picture 90"/>
          <p:cNvPicPr>
            <a:picLocks noChangeAspect="1" noChangeArrowheads="1"/>
          </p:cNvPicPr>
          <p:nvPr/>
        </p:nvPicPr>
        <p:blipFill>
          <a:blip r:embed="rId11"/>
          <a:srcRect/>
          <a:stretch>
            <a:fillRect/>
          </a:stretch>
        </p:blipFill>
        <p:spPr bwMode="auto">
          <a:xfrm>
            <a:off x="6781800" y="2286000"/>
            <a:ext cx="520700" cy="419100"/>
          </a:xfrm>
          <a:prstGeom prst="rect">
            <a:avLst/>
          </a:prstGeom>
          <a:noFill/>
          <a:ln w="9525">
            <a:noFill/>
            <a:miter lim="800000"/>
            <a:headEnd/>
            <a:tailEnd/>
          </a:ln>
        </p:spPr>
      </p:pic>
      <p:pic>
        <p:nvPicPr>
          <p:cNvPr id="37979" name="Picture 91"/>
          <p:cNvPicPr>
            <a:picLocks noChangeAspect="1" noChangeArrowheads="1"/>
          </p:cNvPicPr>
          <p:nvPr/>
        </p:nvPicPr>
        <p:blipFill>
          <a:blip r:embed="rId11"/>
          <a:srcRect/>
          <a:stretch>
            <a:fillRect/>
          </a:stretch>
        </p:blipFill>
        <p:spPr bwMode="auto">
          <a:xfrm>
            <a:off x="7543800" y="1600200"/>
            <a:ext cx="520700" cy="419100"/>
          </a:xfrm>
          <a:prstGeom prst="rect">
            <a:avLst/>
          </a:prstGeom>
          <a:noFill/>
          <a:ln w="9525">
            <a:noFill/>
            <a:miter lim="800000"/>
            <a:headEnd/>
            <a:tailEnd/>
          </a:ln>
        </p:spPr>
      </p:pic>
      <p:pic>
        <p:nvPicPr>
          <p:cNvPr id="37980" name="Picture 92"/>
          <p:cNvPicPr>
            <a:picLocks noChangeAspect="1" noChangeArrowheads="1"/>
          </p:cNvPicPr>
          <p:nvPr/>
        </p:nvPicPr>
        <p:blipFill>
          <a:blip r:embed="rId11"/>
          <a:srcRect/>
          <a:stretch>
            <a:fillRect/>
          </a:stretch>
        </p:blipFill>
        <p:spPr bwMode="auto">
          <a:xfrm>
            <a:off x="6553200" y="457200"/>
            <a:ext cx="520700" cy="419100"/>
          </a:xfrm>
          <a:prstGeom prst="rect">
            <a:avLst/>
          </a:prstGeom>
          <a:noFill/>
          <a:ln w="9525">
            <a:noFill/>
            <a:miter lim="800000"/>
            <a:headEnd/>
            <a:tailEnd/>
          </a:ln>
        </p:spPr>
      </p:pic>
      <p:pic>
        <p:nvPicPr>
          <p:cNvPr id="253021" name="Picture 93"/>
          <p:cNvPicPr>
            <a:picLocks noChangeAspect="1" noChangeArrowheads="1"/>
          </p:cNvPicPr>
          <p:nvPr/>
        </p:nvPicPr>
        <p:blipFill>
          <a:blip r:embed="rId7"/>
          <a:srcRect/>
          <a:stretch>
            <a:fillRect/>
          </a:stretch>
        </p:blipFill>
        <p:spPr bwMode="auto">
          <a:xfrm>
            <a:off x="2667000" y="4953000"/>
            <a:ext cx="419100" cy="40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52939"/>
                                        </p:tgtEl>
                                        <p:attrNameLst>
                                          <p:attrName>style.visibility</p:attrName>
                                        </p:attrNameLst>
                                      </p:cBhvr>
                                      <p:to>
                                        <p:strVal val="visible"/>
                                      </p:to>
                                    </p:set>
                                    <p:anim calcmode="lin" valueType="num">
                                      <p:cBhvr additive="base">
                                        <p:cTn id="7" dur="500" fill="hold"/>
                                        <p:tgtEl>
                                          <p:spTgt spid="252939"/>
                                        </p:tgtEl>
                                        <p:attrNameLst>
                                          <p:attrName>ppt_x</p:attrName>
                                        </p:attrNameLst>
                                      </p:cBhvr>
                                      <p:tavLst>
                                        <p:tav tm="0">
                                          <p:val>
                                            <p:strVal val="0-#ppt_w/2"/>
                                          </p:val>
                                        </p:tav>
                                        <p:tav tm="100000">
                                          <p:val>
                                            <p:strVal val="#ppt_x"/>
                                          </p:val>
                                        </p:tav>
                                      </p:tavLst>
                                    </p:anim>
                                    <p:anim calcmode="lin" valueType="num">
                                      <p:cBhvr additive="base">
                                        <p:cTn id="8" dur="500" fill="hold"/>
                                        <p:tgtEl>
                                          <p:spTgt spid="2529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52940"/>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499"/>
                                          </p:stCondLst>
                                        </p:cTn>
                                        <p:tgtEl>
                                          <p:spTgt spid="252941"/>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499"/>
                                          </p:stCondLst>
                                        </p:cTn>
                                        <p:tgtEl>
                                          <p:spTgt spid="252942"/>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nodeType="afterEffect">
                                  <p:stCondLst>
                                    <p:cond delay="0"/>
                                  </p:stCondLst>
                                  <p:childTnLst>
                                    <p:set>
                                      <p:cBhvr>
                                        <p:cTn id="21" dur="1" fill="hold">
                                          <p:stCondLst>
                                            <p:cond delay="499"/>
                                          </p:stCondLst>
                                        </p:cTn>
                                        <p:tgtEl>
                                          <p:spTgt spid="252943"/>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499"/>
                                          </p:stCondLst>
                                        </p:cTn>
                                        <p:tgtEl>
                                          <p:spTgt spid="2529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499"/>
                                          </p:stCondLst>
                                        </p:cTn>
                                        <p:tgtEl>
                                          <p:spTgt spid="25294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252945"/>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252946"/>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nodeType="afterEffect">
                                  <p:stCondLst>
                                    <p:cond delay="0"/>
                                  </p:stCondLst>
                                  <p:childTnLst>
                                    <p:set>
                                      <p:cBhvr>
                                        <p:cTn id="37" dur="1" fill="hold">
                                          <p:stCondLst>
                                            <p:cond delay="499"/>
                                          </p:stCondLst>
                                        </p:cTn>
                                        <p:tgtEl>
                                          <p:spTgt spid="252947"/>
                                        </p:tgtEl>
                                        <p:attrNameLst>
                                          <p:attrName>style.visibility</p:attrName>
                                        </p:attrNameLst>
                                      </p:cBhvr>
                                      <p:to>
                                        <p:strVal val="visible"/>
                                      </p:to>
                                    </p:set>
                                  </p:childTnLst>
                                </p:cTn>
                              </p:par>
                            </p:childTnLst>
                          </p:cTn>
                        </p:par>
                        <p:par>
                          <p:cTn id="38" fill="hold">
                            <p:stCondLst>
                              <p:cond delay="2000"/>
                            </p:stCondLst>
                            <p:childTnLst>
                              <p:par>
                                <p:cTn id="39" presetID="1" presetClass="entr" presetSubtype="0" fill="hold" nodeType="afterEffect">
                                  <p:stCondLst>
                                    <p:cond delay="0"/>
                                  </p:stCondLst>
                                  <p:childTnLst>
                                    <p:set>
                                      <p:cBhvr>
                                        <p:cTn id="40" dur="1" fill="hold">
                                          <p:stCondLst>
                                            <p:cond delay="499"/>
                                          </p:stCondLst>
                                        </p:cTn>
                                        <p:tgtEl>
                                          <p:spTgt spid="252948"/>
                                        </p:tgtEl>
                                        <p:attrNameLst>
                                          <p:attrName>style.visibility</p:attrName>
                                        </p:attrNameLst>
                                      </p:cBhvr>
                                      <p:to>
                                        <p:strVal val="visible"/>
                                      </p:to>
                                    </p:set>
                                  </p:childTnLst>
                                </p:cTn>
                              </p:par>
                            </p:childTnLst>
                          </p:cTn>
                        </p:par>
                        <p:par>
                          <p:cTn id="41" fill="hold">
                            <p:stCondLst>
                              <p:cond delay="2500"/>
                            </p:stCondLst>
                            <p:childTnLst>
                              <p:par>
                                <p:cTn id="42" presetID="1" presetClass="entr" presetSubtype="0" fill="hold" nodeType="afterEffect">
                                  <p:stCondLst>
                                    <p:cond delay="0"/>
                                  </p:stCondLst>
                                  <p:childTnLst>
                                    <p:set>
                                      <p:cBhvr>
                                        <p:cTn id="43" dur="1" fill="hold">
                                          <p:stCondLst>
                                            <p:cond delay="499"/>
                                          </p:stCondLst>
                                        </p:cTn>
                                        <p:tgtEl>
                                          <p:spTgt spid="252949"/>
                                        </p:tgtEl>
                                        <p:attrNameLst>
                                          <p:attrName>style.visibility</p:attrName>
                                        </p:attrNameLst>
                                      </p:cBhvr>
                                      <p:to>
                                        <p:strVal val="visible"/>
                                      </p:to>
                                    </p:set>
                                  </p:childTnLst>
                                </p:cTn>
                              </p:par>
                            </p:childTnLst>
                          </p:cTn>
                        </p:par>
                        <p:par>
                          <p:cTn id="44" fill="hold">
                            <p:stCondLst>
                              <p:cond delay="3000"/>
                            </p:stCondLst>
                            <p:childTnLst>
                              <p:par>
                                <p:cTn id="45" presetID="1" presetClass="entr" presetSubtype="0" fill="hold" nodeType="afterEffect">
                                  <p:stCondLst>
                                    <p:cond delay="0"/>
                                  </p:stCondLst>
                                  <p:childTnLst>
                                    <p:set>
                                      <p:cBhvr>
                                        <p:cTn id="46" dur="1" fill="hold">
                                          <p:stCondLst>
                                            <p:cond delay="499"/>
                                          </p:stCondLst>
                                        </p:cTn>
                                        <p:tgtEl>
                                          <p:spTgt spid="25295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252951"/>
                                        </p:tgtEl>
                                        <p:attrNameLst>
                                          <p:attrName>style.visibility</p:attrName>
                                        </p:attrNameLst>
                                      </p:cBhvr>
                                      <p:to>
                                        <p:strVal val="visible"/>
                                      </p:to>
                                    </p:set>
                                  </p:childTnLst>
                                </p:cTn>
                              </p:par>
                            </p:childTnLst>
                          </p:cTn>
                        </p:par>
                        <p:par>
                          <p:cTn id="51" fill="hold">
                            <p:stCondLst>
                              <p:cond delay="500"/>
                            </p:stCondLst>
                            <p:childTnLst>
                              <p:par>
                                <p:cTn id="52" presetID="1" presetClass="entr" presetSubtype="0" fill="hold" nodeType="afterEffect">
                                  <p:stCondLst>
                                    <p:cond delay="0"/>
                                  </p:stCondLst>
                                  <p:childTnLst>
                                    <p:set>
                                      <p:cBhvr>
                                        <p:cTn id="53" dur="1" fill="hold">
                                          <p:stCondLst>
                                            <p:cond delay="499"/>
                                          </p:stCondLst>
                                        </p:cTn>
                                        <p:tgtEl>
                                          <p:spTgt spid="252952"/>
                                        </p:tgtEl>
                                        <p:attrNameLst>
                                          <p:attrName>style.visibility</p:attrName>
                                        </p:attrNameLst>
                                      </p:cBhvr>
                                      <p:to>
                                        <p:strVal val="visible"/>
                                      </p:to>
                                    </p:se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499"/>
                                          </p:stCondLst>
                                        </p:cTn>
                                        <p:tgtEl>
                                          <p:spTgt spid="252953"/>
                                        </p:tgtEl>
                                        <p:attrNameLst>
                                          <p:attrName>style.visibility</p:attrName>
                                        </p:attrNameLst>
                                      </p:cBhvr>
                                      <p:to>
                                        <p:strVal val="visible"/>
                                      </p:to>
                                    </p:set>
                                  </p:childTnLst>
                                </p:cTn>
                              </p:par>
                            </p:childTnLst>
                          </p:cTn>
                        </p:par>
                        <p:par>
                          <p:cTn id="57" fill="hold">
                            <p:stCondLst>
                              <p:cond delay="1500"/>
                            </p:stCondLst>
                            <p:childTnLst>
                              <p:par>
                                <p:cTn id="58" presetID="1" presetClass="entr" presetSubtype="0" fill="hold" nodeType="afterEffect">
                                  <p:stCondLst>
                                    <p:cond delay="0"/>
                                  </p:stCondLst>
                                  <p:childTnLst>
                                    <p:set>
                                      <p:cBhvr>
                                        <p:cTn id="59" dur="1" fill="hold">
                                          <p:stCondLst>
                                            <p:cond delay="499"/>
                                          </p:stCondLst>
                                        </p:cTn>
                                        <p:tgtEl>
                                          <p:spTgt spid="252954"/>
                                        </p:tgtEl>
                                        <p:attrNameLst>
                                          <p:attrName>style.visibility</p:attrName>
                                        </p:attrNameLst>
                                      </p:cBhvr>
                                      <p:to>
                                        <p:strVal val="visible"/>
                                      </p:to>
                                    </p:set>
                                  </p:childTnLst>
                                </p:cTn>
                              </p:par>
                            </p:childTnLst>
                          </p:cTn>
                        </p:par>
                        <p:par>
                          <p:cTn id="60" fill="hold">
                            <p:stCondLst>
                              <p:cond delay="2000"/>
                            </p:stCondLst>
                            <p:childTnLst>
                              <p:par>
                                <p:cTn id="61" presetID="1" presetClass="entr" presetSubtype="0" fill="hold" nodeType="afterEffect">
                                  <p:stCondLst>
                                    <p:cond delay="0"/>
                                  </p:stCondLst>
                                  <p:childTnLst>
                                    <p:set>
                                      <p:cBhvr>
                                        <p:cTn id="62" dur="1" fill="hold">
                                          <p:stCondLst>
                                            <p:cond delay="499"/>
                                          </p:stCondLst>
                                        </p:cTn>
                                        <p:tgtEl>
                                          <p:spTgt spid="252955"/>
                                        </p:tgtEl>
                                        <p:attrNameLst>
                                          <p:attrName>style.visibility</p:attrName>
                                        </p:attrNameLst>
                                      </p:cBhvr>
                                      <p:to>
                                        <p:strVal val="visible"/>
                                      </p:to>
                                    </p:set>
                                  </p:childTnLst>
                                </p:cTn>
                              </p:par>
                            </p:childTnLst>
                          </p:cTn>
                        </p:par>
                        <p:par>
                          <p:cTn id="63" fill="hold">
                            <p:stCondLst>
                              <p:cond delay="2500"/>
                            </p:stCondLst>
                            <p:childTnLst>
                              <p:par>
                                <p:cTn id="64" presetID="1" presetClass="entr" presetSubtype="0" fill="hold" nodeType="afterEffect">
                                  <p:stCondLst>
                                    <p:cond delay="0"/>
                                  </p:stCondLst>
                                  <p:childTnLst>
                                    <p:set>
                                      <p:cBhvr>
                                        <p:cTn id="65" dur="1" fill="hold">
                                          <p:stCondLst>
                                            <p:cond delay="499"/>
                                          </p:stCondLst>
                                        </p:cTn>
                                        <p:tgtEl>
                                          <p:spTgt spid="252973"/>
                                        </p:tgtEl>
                                        <p:attrNameLst>
                                          <p:attrName>style.visibility</p:attrName>
                                        </p:attrNameLst>
                                      </p:cBhvr>
                                      <p:to>
                                        <p:strVal val="visible"/>
                                      </p:to>
                                    </p:set>
                                  </p:childTnLst>
                                </p:cTn>
                              </p:par>
                            </p:childTnLst>
                          </p:cTn>
                        </p:par>
                        <p:par>
                          <p:cTn id="66" fill="hold">
                            <p:stCondLst>
                              <p:cond delay="3000"/>
                            </p:stCondLst>
                            <p:childTnLst>
                              <p:par>
                                <p:cTn id="67" presetID="1" presetClass="entr" presetSubtype="0" fill="hold" nodeType="afterEffect">
                                  <p:stCondLst>
                                    <p:cond delay="0"/>
                                  </p:stCondLst>
                                  <p:childTnLst>
                                    <p:set>
                                      <p:cBhvr>
                                        <p:cTn id="68" dur="1" fill="hold">
                                          <p:stCondLst>
                                            <p:cond delay="499"/>
                                          </p:stCondLst>
                                        </p:cTn>
                                        <p:tgtEl>
                                          <p:spTgt spid="252956"/>
                                        </p:tgtEl>
                                        <p:attrNameLst>
                                          <p:attrName>style.visibility</p:attrName>
                                        </p:attrNameLst>
                                      </p:cBhvr>
                                      <p:to>
                                        <p:strVal val="visible"/>
                                      </p:to>
                                    </p:set>
                                  </p:childTnLst>
                                </p:cTn>
                              </p:par>
                            </p:childTnLst>
                          </p:cTn>
                        </p:par>
                        <p:par>
                          <p:cTn id="69" fill="hold">
                            <p:stCondLst>
                              <p:cond delay="3500"/>
                            </p:stCondLst>
                            <p:childTnLst>
                              <p:par>
                                <p:cTn id="70" presetID="1" presetClass="entr" presetSubtype="0" fill="hold" nodeType="afterEffect">
                                  <p:stCondLst>
                                    <p:cond delay="0"/>
                                  </p:stCondLst>
                                  <p:childTnLst>
                                    <p:set>
                                      <p:cBhvr>
                                        <p:cTn id="71" dur="1" fill="hold">
                                          <p:stCondLst>
                                            <p:cond delay="499"/>
                                          </p:stCondLst>
                                        </p:cTn>
                                        <p:tgtEl>
                                          <p:spTgt spid="252957"/>
                                        </p:tgtEl>
                                        <p:attrNameLst>
                                          <p:attrName>style.visibility</p:attrName>
                                        </p:attrNameLst>
                                      </p:cBhvr>
                                      <p:to>
                                        <p:strVal val="visible"/>
                                      </p:to>
                                    </p:set>
                                  </p:childTnLst>
                                </p:cTn>
                              </p:par>
                            </p:childTnLst>
                          </p:cTn>
                        </p:par>
                        <p:par>
                          <p:cTn id="72" fill="hold">
                            <p:stCondLst>
                              <p:cond delay="4000"/>
                            </p:stCondLst>
                            <p:childTnLst>
                              <p:par>
                                <p:cTn id="73" presetID="1" presetClass="entr" presetSubtype="0" fill="hold" nodeType="afterEffect">
                                  <p:stCondLst>
                                    <p:cond delay="0"/>
                                  </p:stCondLst>
                                  <p:childTnLst>
                                    <p:set>
                                      <p:cBhvr>
                                        <p:cTn id="74" dur="1" fill="hold">
                                          <p:stCondLst>
                                            <p:cond delay="499"/>
                                          </p:stCondLst>
                                        </p:cTn>
                                        <p:tgtEl>
                                          <p:spTgt spid="252958"/>
                                        </p:tgtEl>
                                        <p:attrNameLst>
                                          <p:attrName>style.visibility</p:attrName>
                                        </p:attrNameLst>
                                      </p:cBhvr>
                                      <p:to>
                                        <p:strVal val="visible"/>
                                      </p:to>
                                    </p:set>
                                  </p:childTnLst>
                                </p:cTn>
                              </p:par>
                            </p:childTnLst>
                          </p:cTn>
                        </p:par>
                        <p:par>
                          <p:cTn id="75" fill="hold">
                            <p:stCondLst>
                              <p:cond delay="4500"/>
                            </p:stCondLst>
                            <p:childTnLst>
                              <p:par>
                                <p:cTn id="76" presetID="1" presetClass="entr" presetSubtype="0" fill="hold" nodeType="afterEffect">
                                  <p:stCondLst>
                                    <p:cond delay="0"/>
                                  </p:stCondLst>
                                  <p:childTnLst>
                                    <p:set>
                                      <p:cBhvr>
                                        <p:cTn id="77" dur="1" fill="hold">
                                          <p:stCondLst>
                                            <p:cond delay="499"/>
                                          </p:stCondLst>
                                        </p:cTn>
                                        <p:tgtEl>
                                          <p:spTgt spid="252959"/>
                                        </p:tgtEl>
                                        <p:attrNameLst>
                                          <p:attrName>style.visibility</p:attrName>
                                        </p:attrNameLst>
                                      </p:cBhvr>
                                      <p:to>
                                        <p:strVal val="visible"/>
                                      </p:to>
                                    </p:set>
                                  </p:childTnLst>
                                </p:cTn>
                              </p:par>
                            </p:childTnLst>
                          </p:cTn>
                        </p:par>
                        <p:par>
                          <p:cTn id="78" fill="hold">
                            <p:stCondLst>
                              <p:cond delay="5000"/>
                            </p:stCondLst>
                            <p:childTnLst>
                              <p:par>
                                <p:cTn id="79" presetID="1" presetClass="entr" presetSubtype="0" fill="hold" nodeType="afterEffect">
                                  <p:stCondLst>
                                    <p:cond delay="0"/>
                                  </p:stCondLst>
                                  <p:childTnLst>
                                    <p:set>
                                      <p:cBhvr>
                                        <p:cTn id="80" dur="1" fill="hold">
                                          <p:stCondLst>
                                            <p:cond delay="499"/>
                                          </p:stCondLst>
                                        </p:cTn>
                                        <p:tgtEl>
                                          <p:spTgt spid="252960"/>
                                        </p:tgtEl>
                                        <p:attrNameLst>
                                          <p:attrName>style.visibility</p:attrName>
                                        </p:attrNameLst>
                                      </p:cBhvr>
                                      <p:to>
                                        <p:strVal val="visible"/>
                                      </p:to>
                                    </p:set>
                                  </p:childTnLst>
                                </p:cTn>
                              </p:par>
                            </p:childTnLst>
                          </p:cTn>
                        </p:par>
                        <p:par>
                          <p:cTn id="81" fill="hold">
                            <p:stCondLst>
                              <p:cond delay="5500"/>
                            </p:stCondLst>
                            <p:childTnLst>
                              <p:par>
                                <p:cTn id="82" presetID="1" presetClass="entr" presetSubtype="0" fill="hold" nodeType="afterEffect">
                                  <p:stCondLst>
                                    <p:cond delay="0"/>
                                  </p:stCondLst>
                                  <p:childTnLst>
                                    <p:set>
                                      <p:cBhvr>
                                        <p:cTn id="83" dur="1" fill="hold">
                                          <p:stCondLst>
                                            <p:cond delay="499"/>
                                          </p:stCondLst>
                                        </p:cTn>
                                        <p:tgtEl>
                                          <p:spTgt spid="252961"/>
                                        </p:tgtEl>
                                        <p:attrNameLst>
                                          <p:attrName>style.visibility</p:attrName>
                                        </p:attrNameLst>
                                      </p:cBhvr>
                                      <p:to>
                                        <p:strVal val="visible"/>
                                      </p:to>
                                    </p:set>
                                  </p:childTnLst>
                                </p:cTn>
                              </p:par>
                            </p:childTnLst>
                          </p:cTn>
                        </p:par>
                        <p:par>
                          <p:cTn id="84" fill="hold">
                            <p:stCondLst>
                              <p:cond delay="6000"/>
                            </p:stCondLst>
                            <p:childTnLst>
                              <p:par>
                                <p:cTn id="85" presetID="1" presetClass="entr" presetSubtype="0" fill="hold" nodeType="afterEffect">
                                  <p:stCondLst>
                                    <p:cond delay="0"/>
                                  </p:stCondLst>
                                  <p:childTnLst>
                                    <p:set>
                                      <p:cBhvr>
                                        <p:cTn id="86" dur="1" fill="hold">
                                          <p:stCondLst>
                                            <p:cond delay="499"/>
                                          </p:stCondLst>
                                        </p:cTn>
                                        <p:tgtEl>
                                          <p:spTgt spid="252962"/>
                                        </p:tgtEl>
                                        <p:attrNameLst>
                                          <p:attrName>style.visibility</p:attrName>
                                        </p:attrNameLst>
                                      </p:cBhvr>
                                      <p:to>
                                        <p:strVal val="visible"/>
                                      </p:to>
                                    </p:set>
                                  </p:childTnLst>
                                </p:cTn>
                              </p:par>
                            </p:childTnLst>
                          </p:cTn>
                        </p:par>
                        <p:par>
                          <p:cTn id="87" fill="hold">
                            <p:stCondLst>
                              <p:cond delay="6500"/>
                            </p:stCondLst>
                            <p:childTnLst>
                              <p:par>
                                <p:cTn id="88" presetID="1" presetClass="entr" presetSubtype="0" fill="hold" nodeType="afterEffect">
                                  <p:stCondLst>
                                    <p:cond delay="0"/>
                                  </p:stCondLst>
                                  <p:childTnLst>
                                    <p:set>
                                      <p:cBhvr>
                                        <p:cTn id="89" dur="1" fill="hold">
                                          <p:stCondLst>
                                            <p:cond delay="499"/>
                                          </p:stCondLst>
                                        </p:cTn>
                                        <p:tgtEl>
                                          <p:spTgt spid="252963"/>
                                        </p:tgtEl>
                                        <p:attrNameLst>
                                          <p:attrName>style.visibility</p:attrName>
                                        </p:attrNameLst>
                                      </p:cBhvr>
                                      <p:to>
                                        <p:strVal val="visible"/>
                                      </p:to>
                                    </p:set>
                                  </p:childTnLst>
                                </p:cTn>
                              </p:par>
                            </p:childTnLst>
                          </p:cTn>
                        </p:par>
                        <p:par>
                          <p:cTn id="90" fill="hold">
                            <p:stCondLst>
                              <p:cond delay="7000"/>
                            </p:stCondLst>
                            <p:childTnLst>
                              <p:par>
                                <p:cTn id="91" presetID="1" presetClass="entr" presetSubtype="0" fill="hold" nodeType="afterEffect">
                                  <p:stCondLst>
                                    <p:cond delay="0"/>
                                  </p:stCondLst>
                                  <p:childTnLst>
                                    <p:set>
                                      <p:cBhvr>
                                        <p:cTn id="92" dur="1" fill="hold">
                                          <p:stCondLst>
                                            <p:cond delay="499"/>
                                          </p:stCondLst>
                                        </p:cTn>
                                        <p:tgtEl>
                                          <p:spTgt spid="252964"/>
                                        </p:tgtEl>
                                        <p:attrNameLst>
                                          <p:attrName>style.visibility</p:attrName>
                                        </p:attrNameLst>
                                      </p:cBhvr>
                                      <p:to>
                                        <p:strVal val="visible"/>
                                      </p:to>
                                    </p:set>
                                  </p:childTnLst>
                                </p:cTn>
                              </p:par>
                            </p:childTnLst>
                          </p:cTn>
                        </p:par>
                        <p:par>
                          <p:cTn id="93" fill="hold">
                            <p:stCondLst>
                              <p:cond delay="7500"/>
                            </p:stCondLst>
                            <p:childTnLst>
                              <p:par>
                                <p:cTn id="94" presetID="1" presetClass="entr" presetSubtype="0" fill="hold" nodeType="afterEffect">
                                  <p:stCondLst>
                                    <p:cond delay="0"/>
                                  </p:stCondLst>
                                  <p:childTnLst>
                                    <p:set>
                                      <p:cBhvr>
                                        <p:cTn id="95" dur="1" fill="hold">
                                          <p:stCondLst>
                                            <p:cond delay="499"/>
                                          </p:stCondLst>
                                        </p:cTn>
                                        <p:tgtEl>
                                          <p:spTgt spid="252965"/>
                                        </p:tgtEl>
                                        <p:attrNameLst>
                                          <p:attrName>style.visibility</p:attrName>
                                        </p:attrNameLst>
                                      </p:cBhvr>
                                      <p:to>
                                        <p:strVal val="visible"/>
                                      </p:to>
                                    </p:set>
                                  </p:childTnLst>
                                </p:cTn>
                              </p:par>
                            </p:childTnLst>
                          </p:cTn>
                        </p:par>
                        <p:par>
                          <p:cTn id="96" fill="hold">
                            <p:stCondLst>
                              <p:cond delay="8000"/>
                            </p:stCondLst>
                            <p:childTnLst>
                              <p:par>
                                <p:cTn id="97" presetID="1" presetClass="entr" presetSubtype="0" fill="hold" nodeType="afterEffect">
                                  <p:stCondLst>
                                    <p:cond delay="0"/>
                                  </p:stCondLst>
                                  <p:childTnLst>
                                    <p:set>
                                      <p:cBhvr>
                                        <p:cTn id="98" dur="1" fill="hold">
                                          <p:stCondLst>
                                            <p:cond delay="499"/>
                                          </p:stCondLst>
                                        </p:cTn>
                                        <p:tgtEl>
                                          <p:spTgt spid="252966"/>
                                        </p:tgtEl>
                                        <p:attrNameLst>
                                          <p:attrName>style.visibility</p:attrName>
                                        </p:attrNameLst>
                                      </p:cBhvr>
                                      <p:to>
                                        <p:strVal val="visible"/>
                                      </p:to>
                                    </p:set>
                                  </p:childTnLst>
                                </p:cTn>
                              </p:par>
                            </p:childTnLst>
                          </p:cTn>
                        </p:par>
                        <p:par>
                          <p:cTn id="99" fill="hold">
                            <p:stCondLst>
                              <p:cond delay="8500"/>
                            </p:stCondLst>
                            <p:childTnLst>
                              <p:par>
                                <p:cTn id="100" presetID="1" presetClass="entr" presetSubtype="0" fill="hold" nodeType="afterEffect">
                                  <p:stCondLst>
                                    <p:cond delay="0"/>
                                  </p:stCondLst>
                                  <p:childTnLst>
                                    <p:set>
                                      <p:cBhvr>
                                        <p:cTn id="101" dur="1" fill="hold">
                                          <p:stCondLst>
                                            <p:cond delay="499"/>
                                          </p:stCondLst>
                                        </p:cTn>
                                        <p:tgtEl>
                                          <p:spTgt spid="252967"/>
                                        </p:tgtEl>
                                        <p:attrNameLst>
                                          <p:attrName>style.visibility</p:attrName>
                                        </p:attrNameLst>
                                      </p:cBhvr>
                                      <p:to>
                                        <p:strVal val="visible"/>
                                      </p:to>
                                    </p:set>
                                  </p:childTnLst>
                                </p:cTn>
                              </p:par>
                            </p:childTnLst>
                          </p:cTn>
                        </p:par>
                        <p:par>
                          <p:cTn id="102" fill="hold">
                            <p:stCondLst>
                              <p:cond delay="9000"/>
                            </p:stCondLst>
                            <p:childTnLst>
                              <p:par>
                                <p:cTn id="103" presetID="1" presetClass="entr" presetSubtype="0" fill="hold" nodeType="afterEffect">
                                  <p:stCondLst>
                                    <p:cond delay="0"/>
                                  </p:stCondLst>
                                  <p:childTnLst>
                                    <p:set>
                                      <p:cBhvr>
                                        <p:cTn id="104" dur="1" fill="hold">
                                          <p:stCondLst>
                                            <p:cond delay="499"/>
                                          </p:stCondLst>
                                        </p:cTn>
                                        <p:tgtEl>
                                          <p:spTgt spid="252968"/>
                                        </p:tgtEl>
                                        <p:attrNameLst>
                                          <p:attrName>style.visibility</p:attrName>
                                        </p:attrNameLst>
                                      </p:cBhvr>
                                      <p:to>
                                        <p:strVal val="visible"/>
                                      </p:to>
                                    </p:set>
                                  </p:childTnLst>
                                </p:cTn>
                              </p:par>
                            </p:childTnLst>
                          </p:cTn>
                        </p:par>
                        <p:par>
                          <p:cTn id="105" fill="hold">
                            <p:stCondLst>
                              <p:cond delay="9500"/>
                            </p:stCondLst>
                            <p:childTnLst>
                              <p:par>
                                <p:cTn id="106" presetID="1" presetClass="entr" presetSubtype="0" fill="hold" nodeType="afterEffect">
                                  <p:stCondLst>
                                    <p:cond delay="0"/>
                                  </p:stCondLst>
                                  <p:childTnLst>
                                    <p:set>
                                      <p:cBhvr>
                                        <p:cTn id="107" dur="1" fill="hold">
                                          <p:stCondLst>
                                            <p:cond delay="499"/>
                                          </p:stCondLst>
                                        </p:cTn>
                                        <p:tgtEl>
                                          <p:spTgt spid="252969"/>
                                        </p:tgtEl>
                                        <p:attrNameLst>
                                          <p:attrName>style.visibility</p:attrName>
                                        </p:attrNameLst>
                                      </p:cBhvr>
                                      <p:to>
                                        <p:strVal val="visible"/>
                                      </p:to>
                                    </p:set>
                                  </p:childTnLst>
                                </p:cTn>
                              </p:par>
                            </p:childTnLst>
                          </p:cTn>
                        </p:par>
                        <p:par>
                          <p:cTn id="108" fill="hold">
                            <p:stCondLst>
                              <p:cond delay="10000"/>
                            </p:stCondLst>
                            <p:childTnLst>
                              <p:par>
                                <p:cTn id="109" presetID="1" presetClass="entr" presetSubtype="0" fill="hold" nodeType="afterEffect">
                                  <p:stCondLst>
                                    <p:cond delay="0"/>
                                  </p:stCondLst>
                                  <p:childTnLst>
                                    <p:set>
                                      <p:cBhvr>
                                        <p:cTn id="110" dur="1" fill="hold">
                                          <p:stCondLst>
                                            <p:cond delay="499"/>
                                          </p:stCondLst>
                                        </p:cTn>
                                        <p:tgtEl>
                                          <p:spTgt spid="25302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499"/>
                                          </p:stCondLst>
                                        </p:cTn>
                                        <p:tgtEl>
                                          <p:spTgt spid="252970"/>
                                        </p:tgtEl>
                                        <p:attrNameLst>
                                          <p:attrName>style.visibility</p:attrName>
                                        </p:attrNameLst>
                                      </p:cBhvr>
                                      <p:to>
                                        <p:strVal val="visible"/>
                                      </p:to>
                                    </p:set>
                                  </p:childTnLst>
                                </p:cTn>
                              </p:par>
                            </p:childTnLst>
                          </p:cTn>
                        </p:par>
                        <p:par>
                          <p:cTn id="115" fill="hold">
                            <p:stCondLst>
                              <p:cond delay="500"/>
                            </p:stCondLst>
                            <p:childTnLst>
                              <p:par>
                                <p:cTn id="116" presetID="1" presetClass="entr" presetSubtype="0" fill="hold" grpId="0" nodeType="afterEffect">
                                  <p:stCondLst>
                                    <p:cond delay="0"/>
                                  </p:stCondLst>
                                  <p:childTnLst>
                                    <p:set>
                                      <p:cBhvr>
                                        <p:cTn id="117" dur="1" fill="hold">
                                          <p:stCondLst>
                                            <p:cond delay="499"/>
                                          </p:stCondLst>
                                        </p:cTn>
                                        <p:tgtEl>
                                          <p:spTgt spid="25297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499"/>
                                          </p:stCondLst>
                                        </p:cTn>
                                        <p:tgtEl>
                                          <p:spTgt spid="252972"/>
                                        </p:tgtEl>
                                        <p:attrNameLst>
                                          <p:attrName>style.visibility</p:attrName>
                                        </p:attrNameLst>
                                      </p:cBhvr>
                                      <p:to>
                                        <p:strVal val="visible"/>
                                      </p:to>
                                    </p:set>
                                  </p:childTnLst>
                                </p:cTn>
                              </p:par>
                            </p:childTnLst>
                          </p:cTn>
                        </p:par>
                        <p:par>
                          <p:cTn id="122" fill="hold">
                            <p:stCondLst>
                              <p:cond delay="500"/>
                            </p:stCondLst>
                            <p:childTnLst>
                              <p:par>
                                <p:cTn id="123" presetID="1" presetClass="entr" presetSubtype="0" fill="hold" nodeType="afterEffect">
                                  <p:stCondLst>
                                    <p:cond delay="0"/>
                                  </p:stCondLst>
                                  <p:childTnLst>
                                    <p:set>
                                      <p:cBhvr>
                                        <p:cTn id="124" dur="1" fill="hold">
                                          <p:stCondLst>
                                            <p:cond delay="499"/>
                                          </p:stCondLst>
                                        </p:cTn>
                                        <p:tgtEl>
                                          <p:spTgt spid="252995"/>
                                        </p:tgtEl>
                                        <p:attrNameLst>
                                          <p:attrName>style.visibility</p:attrName>
                                        </p:attrNameLst>
                                      </p:cBhvr>
                                      <p:to>
                                        <p:strVal val="visible"/>
                                      </p:to>
                                    </p:set>
                                  </p:childTnLst>
                                </p:cTn>
                              </p:par>
                            </p:childTnLst>
                          </p:cTn>
                        </p:par>
                        <p:par>
                          <p:cTn id="125" fill="hold">
                            <p:stCondLst>
                              <p:cond delay="1000"/>
                            </p:stCondLst>
                            <p:childTnLst>
                              <p:par>
                                <p:cTn id="126" presetID="1" presetClass="entr" presetSubtype="0" fill="hold" nodeType="afterEffect">
                                  <p:stCondLst>
                                    <p:cond delay="0"/>
                                  </p:stCondLst>
                                  <p:childTnLst>
                                    <p:set>
                                      <p:cBhvr>
                                        <p:cTn id="127" dur="1" fill="hold">
                                          <p:stCondLst>
                                            <p:cond delay="499"/>
                                          </p:stCondLst>
                                        </p:cTn>
                                        <p:tgtEl>
                                          <p:spTgt spid="252974"/>
                                        </p:tgtEl>
                                        <p:attrNameLst>
                                          <p:attrName>style.visibility</p:attrName>
                                        </p:attrNameLst>
                                      </p:cBhvr>
                                      <p:to>
                                        <p:strVal val="visible"/>
                                      </p:to>
                                    </p:set>
                                  </p:childTnLst>
                                </p:cTn>
                              </p:par>
                            </p:childTnLst>
                          </p:cTn>
                        </p:par>
                        <p:par>
                          <p:cTn id="128" fill="hold">
                            <p:stCondLst>
                              <p:cond delay="1500"/>
                            </p:stCondLst>
                            <p:childTnLst>
                              <p:par>
                                <p:cTn id="129" presetID="1" presetClass="entr" presetSubtype="0" fill="hold" nodeType="afterEffect">
                                  <p:stCondLst>
                                    <p:cond delay="0"/>
                                  </p:stCondLst>
                                  <p:childTnLst>
                                    <p:set>
                                      <p:cBhvr>
                                        <p:cTn id="130" dur="1" fill="hold">
                                          <p:stCondLst>
                                            <p:cond delay="499"/>
                                          </p:stCondLst>
                                        </p:cTn>
                                        <p:tgtEl>
                                          <p:spTgt spid="252975"/>
                                        </p:tgtEl>
                                        <p:attrNameLst>
                                          <p:attrName>style.visibility</p:attrName>
                                        </p:attrNameLst>
                                      </p:cBhvr>
                                      <p:to>
                                        <p:strVal val="visible"/>
                                      </p:to>
                                    </p:set>
                                  </p:childTnLst>
                                </p:cTn>
                              </p:par>
                            </p:childTnLst>
                          </p:cTn>
                        </p:par>
                        <p:par>
                          <p:cTn id="131" fill="hold">
                            <p:stCondLst>
                              <p:cond delay="2000"/>
                            </p:stCondLst>
                            <p:childTnLst>
                              <p:par>
                                <p:cTn id="132" presetID="1" presetClass="entr" presetSubtype="0" fill="hold" nodeType="afterEffect">
                                  <p:stCondLst>
                                    <p:cond delay="0"/>
                                  </p:stCondLst>
                                  <p:childTnLst>
                                    <p:set>
                                      <p:cBhvr>
                                        <p:cTn id="133" dur="1" fill="hold">
                                          <p:stCondLst>
                                            <p:cond delay="499"/>
                                          </p:stCondLst>
                                        </p:cTn>
                                        <p:tgtEl>
                                          <p:spTgt spid="252976"/>
                                        </p:tgtEl>
                                        <p:attrNameLst>
                                          <p:attrName>style.visibility</p:attrName>
                                        </p:attrNameLst>
                                      </p:cBhvr>
                                      <p:to>
                                        <p:strVal val="visible"/>
                                      </p:to>
                                    </p:set>
                                  </p:childTnLst>
                                </p:cTn>
                              </p:par>
                            </p:childTnLst>
                          </p:cTn>
                        </p:par>
                        <p:par>
                          <p:cTn id="134" fill="hold">
                            <p:stCondLst>
                              <p:cond delay="2500"/>
                            </p:stCondLst>
                            <p:childTnLst>
                              <p:par>
                                <p:cTn id="135" presetID="1" presetClass="entr" presetSubtype="0" fill="hold" nodeType="afterEffect">
                                  <p:stCondLst>
                                    <p:cond delay="0"/>
                                  </p:stCondLst>
                                  <p:childTnLst>
                                    <p:set>
                                      <p:cBhvr>
                                        <p:cTn id="136" dur="1" fill="hold">
                                          <p:stCondLst>
                                            <p:cond delay="499"/>
                                          </p:stCondLst>
                                        </p:cTn>
                                        <p:tgtEl>
                                          <p:spTgt spid="252977"/>
                                        </p:tgtEl>
                                        <p:attrNameLst>
                                          <p:attrName>style.visibility</p:attrName>
                                        </p:attrNameLst>
                                      </p:cBhvr>
                                      <p:to>
                                        <p:strVal val="visible"/>
                                      </p:to>
                                    </p:set>
                                  </p:childTnLst>
                                </p:cTn>
                              </p:par>
                            </p:childTnLst>
                          </p:cTn>
                        </p:par>
                        <p:par>
                          <p:cTn id="137" fill="hold">
                            <p:stCondLst>
                              <p:cond delay="3000"/>
                            </p:stCondLst>
                            <p:childTnLst>
                              <p:par>
                                <p:cTn id="138" presetID="1" presetClass="entr" presetSubtype="0" fill="hold" nodeType="afterEffect">
                                  <p:stCondLst>
                                    <p:cond delay="0"/>
                                  </p:stCondLst>
                                  <p:childTnLst>
                                    <p:set>
                                      <p:cBhvr>
                                        <p:cTn id="139" dur="1" fill="hold">
                                          <p:stCondLst>
                                            <p:cond delay="499"/>
                                          </p:stCondLst>
                                        </p:cTn>
                                        <p:tgtEl>
                                          <p:spTgt spid="252978"/>
                                        </p:tgtEl>
                                        <p:attrNameLst>
                                          <p:attrName>style.visibility</p:attrName>
                                        </p:attrNameLst>
                                      </p:cBhvr>
                                      <p:to>
                                        <p:strVal val="visible"/>
                                      </p:to>
                                    </p:set>
                                  </p:childTnLst>
                                </p:cTn>
                              </p:par>
                            </p:childTnLst>
                          </p:cTn>
                        </p:par>
                        <p:par>
                          <p:cTn id="140" fill="hold">
                            <p:stCondLst>
                              <p:cond delay="3500"/>
                            </p:stCondLst>
                            <p:childTnLst>
                              <p:par>
                                <p:cTn id="141" presetID="1" presetClass="entr" presetSubtype="0" fill="hold" nodeType="afterEffect">
                                  <p:stCondLst>
                                    <p:cond delay="0"/>
                                  </p:stCondLst>
                                  <p:childTnLst>
                                    <p:set>
                                      <p:cBhvr>
                                        <p:cTn id="142" dur="1" fill="hold">
                                          <p:stCondLst>
                                            <p:cond delay="499"/>
                                          </p:stCondLst>
                                        </p:cTn>
                                        <p:tgtEl>
                                          <p:spTgt spid="252979"/>
                                        </p:tgtEl>
                                        <p:attrNameLst>
                                          <p:attrName>style.visibility</p:attrName>
                                        </p:attrNameLst>
                                      </p:cBhvr>
                                      <p:to>
                                        <p:strVal val="visible"/>
                                      </p:to>
                                    </p:set>
                                  </p:childTnLst>
                                </p:cTn>
                              </p:par>
                            </p:childTnLst>
                          </p:cTn>
                        </p:par>
                        <p:par>
                          <p:cTn id="143" fill="hold">
                            <p:stCondLst>
                              <p:cond delay="4000"/>
                            </p:stCondLst>
                            <p:childTnLst>
                              <p:par>
                                <p:cTn id="144" presetID="1" presetClass="entr" presetSubtype="0" fill="hold" nodeType="afterEffect">
                                  <p:stCondLst>
                                    <p:cond delay="0"/>
                                  </p:stCondLst>
                                  <p:childTnLst>
                                    <p:set>
                                      <p:cBhvr>
                                        <p:cTn id="145" dur="1" fill="hold">
                                          <p:stCondLst>
                                            <p:cond delay="499"/>
                                          </p:stCondLst>
                                        </p:cTn>
                                        <p:tgtEl>
                                          <p:spTgt spid="252980"/>
                                        </p:tgtEl>
                                        <p:attrNameLst>
                                          <p:attrName>style.visibility</p:attrName>
                                        </p:attrNameLst>
                                      </p:cBhvr>
                                      <p:to>
                                        <p:strVal val="visible"/>
                                      </p:to>
                                    </p:set>
                                  </p:childTnLst>
                                </p:cTn>
                              </p:par>
                            </p:childTnLst>
                          </p:cTn>
                        </p:par>
                        <p:par>
                          <p:cTn id="146" fill="hold">
                            <p:stCondLst>
                              <p:cond delay="4500"/>
                            </p:stCondLst>
                            <p:childTnLst>
                              <p:par>
                                <p:cTn id="147" presetID="1" presetClass="entr" presetSubtype="0" fill="hold" nodeType="afterEffect">
                                  <p:stCondLst>
                                    <p:cond delay="0"/>
                                  </p:stCondLst>
                                  <p:childTnLst>
                                    <p:set>
                                      <p:cBhvr>
                                        <p:cTn id="148" dur="1" fill="hold">
                                          <p:stCondLst>
                                            <p:cond delay="499"/>
                                          </p:stCondLst>
                                        </p:cTn>
                                        <p:tgtEl>
                                          <p:spTgt spid="252981"/>
                                        </p:tgtEl>
                                        <p:attrNameLst>
                                          <p:attrName>style.visibility</p:attrName>
                                        </p:attrNameLst>
                                      </p:cBhvr>
                                      <p:to>
                                        <p:strVal val="visible"/>
                                      </p:to>
                                    </p:set>
                                  </p:childTnLst>
                                </p:cTn>
                              </p:par>
                            </p:childTnLst>
                          </p:cTn>
                        </p:par>
                        <p:par>
                          <p:cTn id="149" fill="hold">
                            <p:stCondLst>
                              <p:cond delay="5000"/>
                            </p:stCondLst>
                            <p:childTnLst>
                              <p:par>
                                <p:cTn id="150" presetID="1" presetClass="entr" presetSubtype="0" fill="hold" nodeType="afterEffect">
                                  <p:stCondLst>
                                    <p:cond delay="0"/>
                                  </p:stCondLst>
                                  <p:childTnLst>
                                    <p:set>
                                      <p:cBhvr>
                                        <p:cTn id="151" dur="1" fill="hold">
                                          <p:stCondLst>
                                            <p:cond delay="499"/>
                                          </p:stCondLst>
                                        </p:cTn>
                                        <p:tgtEl>
                                          <p:spTgt spid="252982"/>
                                        </p:tgtEl>
                                        <p:attrNameLst>
                                          <p:attrName>style.visibility</p:attrName>
                                        </p:attrNameLst>
                                      </p:cBhvr>
                                      <p:to>
                                        <p:strVal val="visible"/>
                                      </p:to>
                                    </p:set>
                                  </p:childTnLst>
                                </p:cTn>
                              </p:par>
                            </p:childTnLst>
                          </p:cTn>
                        </p:par>
                        <p:par>
                          <p:cTn id="152" fill="hold">
                            <p:stCondLst>
                              <p:cond delay="5500"/>
                            </p:stCondLst>
                            <p:childTnLst>
                              <p:par>
                                <p:cTn id="153" presetID="1" presetClass="entr" presetSubtype="0" fill="hold" nodeType="afterEffect">
                                  <p:stCondLst>
                                    <p:cond delay="0"/>
                                  </p:stCondLst>
                                  <p:childTnLst>
                                    <p:set>
                                      <p:cBhvr>
                                        <p:cTn id="154" dur="1" fill="hold">
                                          <p:stCondLst>
                                            <p:cond delay="499"/>
                                          </p:stCondLst>
                                        </p:cTn>
                                        <p:tgtEl>
                                          <p:spTgt spid="252983"/>
                                        </p:tgtEl>
                                        <p:attrNameLst>
                                          <p:attrName>style.visibility</p:attrName>
                                        </p:attrNameLst>
                                      </p:cBhvr>
                                      <p:to>
                                        <p:strVal val="visible"/>
                                      </p:to>
                                    </p:set>
                                  </p:childTnLst>
                                </p:cTn>
                              </p:par>
                            </p:childTnLst>
                          </p:cTn>
                        </p:par>
                        <p:par>
                          <p:cTn id="155" fill="hold">
                            <p:stCondLst>
                              <p:cond delay="6000"/>
                            </p:stCondLst>
                            <p:childTnLst>
                              <p:par>
                                <p:cTn id="156" presetID="1" presetClass="entr" presetSubtype="0" fill="hold" nodeType="afterEffect">
                                  <p:stCondLst>
                                    <p:cond delay="0"/>
                                  </p:stCondLst>
                                  <p:childTnLst>
                                    <p:set>
                                      <p:cBhvr>
                                        <p:cTn id="157" dur="1" fill="hold">
                                          <p:stCondLst>
                                            <p:cond delay="499"/>
                                          </p:stCondLst>
                                        </p:cTn>
                                        <p:tgtEl>
                                          <p:spTgt spid="252984"/>
                                        </p:tgtEl>
                                        <p:attrNameLst>
                                          <p:attrName>style.visibility</p:attrName>
                                        </p:attrNameLst>
                                      </p:cBhvr>
                                      <p:to>
                                        <p:strVal val="visible"/>
                                      </p:to>
                                    </p:set>
                                  </p:childTnLst>
                                </p:cTn>
                              </p:par>
                            </p:childTnLst>
                          </p:cTn>
                        </p:par>
                        <p:par>
                          <p:cTn id="158" fill="hold">
                            <p:stCondLst>
                              <p:cond delay="6500"/>
                            </p:stCondLst>
                            <p:childTnLst>
                              <p:par>
                                <p:cTn id="159" presetID="1" presetClass="entr" presetSubtype="0" fill="hold" nodeType="afterEffect">
                                  <p:stCondLst>
                                    <p:cond delay="0"/>
                                  </p:stCondLst>
                                  <p:childTnLst>
                                    <p:set>
                                      <p:cBhvr>
                                        <p:cTn id="160" dur="1" fill="hold">
                                          <p:stCondLst>
                                            <p:cond delay="499"/>
                                          </p:stCondLst>
                                        </p:cTn>
                                        <p:tgtEl>
                                          <p:spTgt spid="252985"/>
                                        </p:tgtEl>
                                        <p:attrNameLst>
                                          <p:attrName>style.visibility</p:attrName>
                                        </p:attrNameLst>
                                      </p:cBhvr>
                                      <p:to>
                                        <p:strVal val="visible"/>
                                      </p:to>
                                    </p:set>
                                  </p:childTnLst>
                                </p:cTn>
                              </p:par>
                            </p:childTnLst>
                          </p:cTn>
                        </p:par>
                        <p:par>
                          <p:cTn id="161" fill="hold">
                            <p:stCondLst>
                              <p:cond delay="7000"/>
                            </p:stCondLst>
                            <p:childTnLst>
                              <p:par>
                                <p:cTn id="162" presetID="1" presetClass="entr" presetSubtype="0" fill="hold" nodeType="afterEffect">
                                  <p:stCondLst>
                                    <p:cond delay="0"/>
                                  </p:stCondLst>
                                  <p:childTnLst>
                                    <p:set>
                                      <p:cBhvr>
                                        <p:cTn id="163" dur="1" fill="hold">
                                          <p:stCondLst>
                                            <p:cond delay="499"/>
                                          </p:stCondLst>
                                        </p:cTn>
                                        <p:tgtEl>
                                          <p:spTgt spid="252986"/>
                                        </p:tgtEl>
                                        <p:attrNameLst>
                                          <p:attrName>style.visibility</p:attrName>
                                        </p:attrNameLst>
                                      </p:cBhvr>
                                      <p:to>
                                        <p:strVal val="visible"/>
                                      </p:to>
                                    </p:set>
                                  </p:childTnLst>
                                </p:cTn>
                              </p:par>
                            </p:childTnLst>
                          </p:cTn>
                        </p:par>
                        <p:par>
                          <p:cTn id="164" fill="hold">
                            <p:stCondLst>
                              <p:cond delay="7500"/>
                            </p:stCondLst>
                            <p:childTnLst>
                              <p:par>
                                <p:cTn id="165" presetID="1" presetClass="entr" presetSubtype="0" fill="hold" nodeType="afterEffect">
                                  <p:stCondLst>
                                    <p:cond delay="0"/>
                                  </p:stCondLst>
                                  <p:childTnLst>
                                    <p:set>
                                      <p:cBhvr>
                                        <p:cTn id="166" dur="1" fill="hold">
                                          <p:stCondLst>
                                            <p:cond delay="499"/>
                                          </p:stCondLst>
                                        </p:cTn>
                                        <p:tgtEl>
                                          <p:spTgt spid="252987"/>
                                        </p:tgtEl>
                                        <p:attrNameLst>
                                          <p:attrName>style.visibility</p:attrName>
                                        </p:attrNameLst>
                                      </p:cBhvr>
                                      <p:to>
                                        <p:strVal val="visible"/>
                                      </p:to>
                                    </p:set>
                                  </p:childTnLst>
                                </p:cTn>
                              </p:par>
                            </p:childTnLst>
                          </p:cTn>
                        </p:par>
                        <p:par>
                          <p:cTn id="167" fill="hold">
                            <p:stCondLst>
                              <p:cond delay="8000"/>
                            </p:stCondLst>
                            <p:childTnLst>
                              <p:par>
                                <p:cTn id="168" presetID="1" presetClass="entr" presetSubtype="0" fill="hold" nodeType="afterEffect">
                                  <p:stCondLst>
                                    <p:cond delay="0"/>
                                  </p:stCondLst>
                                  <p:childTnLst>
                                    <p:set>
                                      <p:cBhvr>
                                        <p:cTn id="169" dur="1" fill="hold">
                                          <p:stCondLst>
                                            <p:cond delay="499"/>
                                          </p:stCondLst>
                                        </p:cTn>
                                        <p:tgtEl>
                                          <p:spTgt spid="252988"/>
                                        </p:tgtEl>
                                        <p:attrNameLst>
                                          <p:attrName>style.visibility</p:attrName>
                                        </p:attrNameLst>
                                      </p:cBhvr>
                                      <p:to>
                                        <p:strVal val="visible"/>
                                      </p:to>
                                    </p:set>
                                  </p:childTnLst>
                                </p:cTn>
                              </p:par>
                            </p:childTnLst>
                          </p:cTn>
                        </p:par>
                        <p:par>
                          <p:cTn id="170" fill="hold">
                            <p:stCondLst>
                              <p:cond delay="8500"/>
                            </p:stCondLst>
                            <p:childTnLst>
                              <p:par>
                                <p:cTn id="171" presetID="1" presetClass="entr" presetSubtype="0" fill="hold" nodeType="afterEffect">
                                  <p:stCondLst>
                                    <p:cond delay="0"/>
                                  </p:stCondLst>
                                  <p:childTnLst>
                                    <p:set>
                                      <p:cBhvr>
                                        <p:cTn id="172" dur="1" fill="hold">
                                          <p:stCondLst>
                                            <p:cond delay="499"/>
                                          </p:stCondLst>
                                        </p:cTn>
                                        <p:tgtEl>
                                          <p:spTgt spid="252989"/>
                                        </p:tgtEl>
                                        <p:attrNameLst>
                                          <p:attrName>style.visibility</p:attrName>
                                        </p:attrNameLst>
                                      </p:cBhvr>
                                      <p:to>
                                        <p:strVal val="visible"/>
                                      </p:to>
                                    </p:set>
                                  </p:childTnLst>
                                </p:cTn>
                              </p:par>
                            </p:childTnLst>
                          </p:cTn>
                        </p:par>
                        <p:par>
                          <p:cTn id="173" fill="hold">
                            <p:stCondLst>
                              <p:cond delay="9000"/>
                            </p:stCondLst>
                            <p:childTnLst>
                              <p:par>
                                <p:cTn id="174" presetID="1" presetClass="entr" presetSubtype="0" fill="hold" nodeType="afterEffect">
                                  <p:stCondLst>
                                    <p:cond delay="0"/>
                                  </p:stCondLst>
                                  <p:childTnLst>
                                    <p:set>
                                      <p:cBhvr>
                                        <p:cTn id="175" dur="1" fill="hold">
                                          <p:stCondLst>
                                            <p:cond delay="499"/>
                                          </p:stCondLst>
                                        </p:cTn>
                                        <p:tgtEl>
                                          <p:spTgt spid="252990"/>
                                        </p:tgtEl>
                                        <p:attrNameLst>
                                          <p:attrName>style.visibility</p:attrName>
                                        </p:attrNameLst>
                                      </p:cBhvr>
                                      <p:to>
                                        <p:strVal val="visible"/>
                                      </p:to>
                                    </p:set>
                                  </p:childTnLst>
                                </p:cTn>
                              </p:par>
                            </p:childTnLst>
                          </p:cTn>
                        </p:par>
                        <p:par>
                          <p:cTn id="176" fill="hold">
                            <p:stCondLst>
                              <p:cond delay="9500"/>
                            </p:stCondLst>
                            <p:childTnLst>
                              <p:par>
                                <p:cTn id="177" presetID="1" presetClass="entr" presetSubtype="0" fill="hold" nodeType="afterEffect">
                                  <p:stCondLst>
                                    <p:cond delay="0"/>
                                  </p:stCondLst>
                                  <p:childTnLst>
                                    <p:set>
                                      <p:cBhvr>
                                        <p:cTn id="178" dur="1" fill="hold">
                                          <p:stCondLst>
                                            <p:cond delay="499"/>
                                          </p:stCondLst>
                                        </p:cTn>
                                        <p:tgtEl>
                                          <p:spTgt spid="252991"/>
                                        </p:tgtEl>
                                        <p:attrNameLst>
                                          <p:attrName>style.visibility</p:attrName>
                                        </p:attrNameLst>
                                      </p:cBhvr>
                                      <p:to>
                                        <p:strVal val="visible"/>
                                      </p:to>
                                    </p:set>
                                  </p:childTnLst>
                                </p:cTn>
                              </p:par>
                            </p:childTnLst>
                          </p:cTn>
                        </p:par>
                        <p:par>
                          <p:cTn id="179" fill="hold">
                            <p:stCondLst>
                              <p:cond delay="10000"/>
                            </p:stCondLst>
                            <p:childTnLst>
                              <p:par>
                                <p:cTn id="180" presetID="1" presetClass="entr" presetSubtype="0" fill="hold" nodeType="afterEffect">
                                  <p:stCondLst>
                                    <p:cond delay="0"/>
                                  </p:stCondLst>
                                  <p:childTnLst>
                                    <p:set>
                                      <p:cBhvr>
                                        <p:cTn id="181" dur="1" fill="hold">
                                          <p:stCondLst>
                                            <p:cond delay="499"/>
                                          </p:stCondLst>
                                        </p:cTn>
                                        <p:tgtEl>
                                          <p:spTgt spid="252992"/>
                                        </p:tgtEl>
                                        <p:attrNameLst>
                                          <p:attrName>style.visibility</p:attrName>
                                        </p:attrNameLst>
                                      </p:cBhvr>
                                      <p:to>
                                        <p:strVal val="visible"/>
                                      </p:to>
                                    </p:set>
                                  </p:childTnLst>
                                </p:cTn>
                              </p:par>
                            </p:childTnLst>
                          </p:cTn>
                        </p:par>
                        <p:par>
                          <p:cTn id="182" fill="hold">
                            <p:stCondLst>
                              <p:cond delay="10500"/>
                            </p:stCondLst>
                            <p:childTnLst>
                              <p:par>
                                <p:cTn id="183" presetID="1" presetClass="entr" presetSubtype="0" fill="hold" nodeType="afterEffect">
                                  <p:stCondLst>
                                    <p:cond delay="0"/>
                                  </p:stCondLst>
                                  <p:childTnLst>
                                    <p:set>
                                      <p:cBhvr>
                                        <p:cTn id="184" dur="1" fill="hold">
                                          <p:stCondLst>
                                            <p:cond delay="499"/>
                                          </p:stCondLst>
                                        </p:cTn>
                                        <p:tgtEl>
                                          <p:spTgt spid="252993"/>
                                        </p:tgtEl>
                                        <p:attrNameLst>
                                          <p:attrName>style.visibility</p:attrName>
                                        </p:attrNameLst>
                                      </p:cBhvr>
                                      <p:to>
                                        <p:strVal val="visible"/>
                                      </p:to>
                                    </p:set>
                                  </p:childTnLst>
                                </p:cTn>
                              </p:par>
                            </p:childTnLst>
                          </p:cTn>
                        </p:par>
                        <p:par>
                          <p:cTn id="185" fill="hold">
                            <p:stCondLst>
                              <p:cond delay="11000"/>
                            </p:stCondLst>
                            <p:childTnLst>
                              <p:par>
                                <p:cTn id="186" presetID="1" presetClass="entr" presetSubtype="0" fill="hold" nodeType="afterEffect">
                                  <p:stCondLst>
                                    <p:cond delay="0"/>
                                  </p:stCondLst>
                                  <p:childTnLst>
                                    <p:set>
                                      <p:cBhvr>
                                        <p:cTn id="187" dur="1" fill="hold">
                                          <p:stCondLst>
                                            <p:cond delay="499"/>
                                          </p:stCondLst>
                                        </p:cTn>
                                        <p:tgtEl>
                                          <p:spTgt spid="2529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animBg="1"/>
      <p:bldP spid="252940" grpId="0" animBg="1"/>
      <p:bldP spid="252941" grpId="0" animBg="1"/>
      <p:bldP spid="252942" grpId="0" animBg="1"/>
      <p:bldP spid="252970" grpId="0" animBg="1"/>
      <p:bldP spid="252971" grpId="0" autoUpdateAnimBg="0"/>
      <p:bldP spid="25297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en-US" smtClean="0"/>
              <a:t>What Diseases to Target and How?</a:t>
            </a:r>
          </a:p>
        </p:txBody>
      </p:sp>
      <p:sp>
        <p:nvSpPr>
          <p:cNvPr id="14339" name="Rectangle 3"/>
          <p:cNvSpPr>
            <a:spLocks noGrp="1" noRot="1" noChangeArrowheads="1"/>
          </p:cNvSpPr>
          <p:nvPr>
            <p:ph type="body" idx="1"/>
          </p:nvPr>
        </p:nvSpPr>
        <p:spPr/>
        <p:txBody>
          <a:bodyPr/>
          <a:lstStyle/>
          <a:p>
            <a:pPr eaLnBrk="1" hangingPunct="1"/>
            <a:r>
              <a:rPr lang="en-US" dirty="0" smtClean="0"/>
              <a:t>Cancer cells express a variety of antigens that are attractive targets for monoclonal antibody-based therapy.</a:t>
            </a:r>
          </a:p>
          <a:p>
            <a:pPr eaLnBrk="1" hangingPunct="1"/>
            <a:r>
              <a:rPr lang="en-US" dirty="0" smtClean="0"/>
              <a:t>The development of monoclonal antibodies against specific targets has been largely accomplished by immunizing mice against human tumor cells and screening the </a:t>
            </a:r>
            <a:r>
              <a:rPr lang="en-US" dirty="0" err="1" smtClean="0"/>
              <a:t>hybridomas</a:t>
            </a:r>
            <a:r>
              <a:rPr lang="en-US" dirty="0" smtClean="0"/>
              <a:t> for antibodies of interest.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a:bodyPr>
          <a:lstStyle/>
          <a:p>
            <a:r>
              <a:rPr lang="en-US" b="1" dirty="0" smtClean="0"/>
              <a:t>immunotherapy</a:t>
            </a:r>
            <a:endParaRPr lang="ar-EG" dirty="0"/>
          </a:p>
        </p:txBody>
      </p:sp>
      <p:sp>
        <p:nvSpPr>
          <p:cNvPr id="3" name="Content Placeholder 2"/>
          <p:cNvSpPr>
            <a:spLocks noGrp="1"/>
          </p:cNvSpPr>
          <p:nvPr>
            <p:ph idx="1"/>
          </p:nvPr>
        </p:nvSpPr>
        <p:spPr>
          <a:xfrm>
            <a:off x="0" y="785794"/>
            <a:ext cx="9144000" cy="6072206"/>
          </a:xfrm>
          <a:solidFill>
            <a:schemeClr val="tx2">
              <a:lumMod val="20000"/>
              <a:lumOff val="80000"/>
            </a:schemeClr>
          </a:solidFill>
        </p:spPr>
        <p:txBody>
          <a:bodyPr>
            <a:noAutofit/>
          </a:bodyPr>
          <a:lstStyle/>
          <a:p>
            <a:pPr algn="l" rtl="0"/>
            <a:r>
              <a:rPr lang="en-US" sz="2800" dirty="0" smtClean="0"/>
              <a:t>Immunotherapy is also sometimes called </a:t>
            </a:r>
            <a:r>
              <a:rPr lang="en-US" sz="2800" i="1" dirty="0" smtClean="0"/>
              <a:t>biologic therapy</a:t>
            </a:r>
            <a:r>
              <a:rPr lang="en-US" sz="2800" dirty="0" smtClean="0"/>
              <a:t> or </a:t>
            </a:r>
            <a:r>
              <a:rPr lang="en-US" sz="2800" i="1" dirty="0" smtClean="0"/>
              <a:t>biotherapy</a:t>
            </a:r>
            <a:r>
              <a:rPr lang="en-US" sz="2800" dirty="0" smtClean="0"/>
              <a:t>. It is treatment that uses certain parts of the immune system to fight diseases such as cancer. This can be done in a couple of ways:</a:t>
            </a:r>
          </a:p>
          <a:p>
            <a:pPr algn="l" rtl="0">
              <a:buNone/>
            </a:pPr>
            <a:endParaRPr lang="en-US" sz="2800" dirty="0" smtClean="0"/>
          </a:p>
          <a:p>
            <a:pPr lvl="0" algn="l" rtl="0"/>
            <a:r>
              <a:rPr lang="en-US" sz="3600" b="1" dirty="0" smtClean="0">
                <a:solidFill>
                  <a:srgbClr val="FF0000"/>
                </a:solidFill>
              </a:rPr>
              <a:t>Stimulating your own immune system to work harder or smarter to attack cancer cells</a:t>
            </a:r>
          </a:p>
          <a:p>
            <a:pPr lvl="0" algn="l" rtl="0">
              <a:buNone/>
            </a:pPr>
            <a:endParaRPr lang="en-US" sz="3600" b="1" dirty="0" smtClean="0">
              <a:solidFill>
                <a:srgbClr val="FF0000"/>
              </a:solidFill>
            </a:endParaRPr>
          </a:p>
          <a:p>
            <a:pPr lvl="0" algn="l" rtl="0"/>
            <a:r>
              <a:rPr lang="en-US" sz="4000" b="1" dirty="0" smtClean="0">
                <a:solidFill>
                  <a:srgbClr val="FF0000"/>
                </a:solidFill>
              </a:rPr>
              <a:t>Giving you immune system components, such as man-made immune system proteins</a:t>
            </a:r>
          </a:p>
          <a:p>
            <a:pPr algn="l" rtl="0"/>
            <a:endParaRPr lang="ar-EG"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Rot="1" noChangeArrowheads="1"/>
          </p:cNvSpPr>
          <p:nvPr>
            <p:ph type="title"/>
          </p:nvPr>
        </p:nvSpPr>
        <p:spPr/>
        <p:txBody>
          <a:bodyPr/>
          <a:lstStyle/>
          <a:p>
            <a:pPr eaLnBrk="1" hangingPunct="1"/>
            <a:r>
              <a:rPr lang="en-US" smtClean="0"/>
              <a:t>Unfulfilled Promise?</a:t>
            </a:r>
          </a:p>
        </p:txBody>
      </p:sp>
      <p:sp>
        <p:nvSpPr>
          <p:cNvPr id="15363" name="Rectangle 1027"/>
          <p:cNvSpPr>
            <a:spLocks noGrp="1" noRot="1" noChangeArrowheads="1"/>
          </p:cNvSpPr>
          <p:nvPr>
            <p:ph type="body" idx="1"/>
          </p:nvPr>
        </p:nvSpPr>
        <p:spPr/>
        <p:txBody>
          <a:bodyPr/>
          <a:lstStyle/>
          <a:p>
            <a:pPr algn="l" rtl="0" eaLnBrk="1" hangingPunct="1">
              <a:lnSpc>
                <a:spcPct val="90000"/>
              </a:lnSpc>
            </a:pPr>
            <a:r>
              <a:rPr lang="en-US" sz="2800" dirty="0" smtClean="0"/>
              <a:t>The early promise of the use of antibodies in the treatment of disease initially went unfulfilled (more than two decades) for two reasons:</a:t>
            </a:r>
          </a:p>
          <a:p>
            <a:pPr algn="l" rtl="0" eaLnBrk="1" hangingPunct="1">
              <a:lnSpc>
                <a:spcPct val="90000"/>
              </a:lnSpc>
              <a:buFont typeface="Wingdings" pitchFamily="2" charset="2"/>
              <a:buNone/>
            </a:pPr>
            <a:r>
              <a:rPr lang="en-US" sz="2800" dirty="0" smtClean="0"/>
              <a:t>	1.	Early antibodies displayed insufficient activation of human </a:t>
            </a:r>
            <a:r>
              <a:rPr lang="en-US" sz="2800" dirty="0" err="1" smtClean="0"/>
              <a:t>effector</a:t>
            </a:r>
            <a:r>
              <a:rPr lang="en-US" sz="2800" dirty="0" smtClean="0"/>
              <a:t> functions (i.e. the antibodies did not kill the infecting organism or cell)</a:t>
            </a:r>
          </a:p>
          <a:p>
            <a:pPr algn="l" rtl="0" eaLnBrk="1" hangingPunct="1">
              <a:lnSpc>
                <a:spcPct val="90000"/>
              </a:lnSpc>
              <a:buFont typeface="Wingdings" pitchFamily="2" charset="2"/>
              <a:buNone/>
            </a:pPr>
            <a:r>
              <a:rPr lang="en-US" sz="2800" dirty="0" smtClean="0"/>
              <a:t>	2.	The early antibodies were of </a:t>
            </a:r>
            <a:r>
              <a:rPr lang="en-US" sz="2800" dirty="0" err="1" smtClean="0"/>
              <a:t>murine</a:t>
            </a:r>
            <a:r>
              <a:rPr lang="en-US" sz="2800" dirty="0" smtClean="0"/>
              <a:t> (mouse) origin, and thus triggered the production of human anti-mouse antibodies (HAMA).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normAutofit fontScale="90000"/>
          </a:bodyPr>
          <a:lstStyle/>
          <a:p>
            <a:pPr eaLnBrk="1" hangingPunct="1"/>
            <a:r>
              <a:rPr lang="en-US" sz="3600" smtClean="0"/>
              <a:t>Other obstacles to the use of monoclonal antibodies in cancer treatment</a:t>
            </a:r>
            <a:endParaRPr lang="en-US" smtClean="0"/>
          </a:p>
        </p:txBody>
      </p:sp>
      <p:sp>
        <p:nvSpPr>
          <p:cNvPr id="16387" name="Rectangle 3"/>
          <p:cNvSpPr>
            <a:spLocks noGrp="1" noRot="1" noChangeArrowheads="1"/>
          </p:cNvSpPr>
          <p:nvPr>
            <p:ph type="body" idx="1"/>
          </p:nvPr>
        </p:nvSpPr>
        <p:spPr/>
        <p:txBody>
          <a:bodyPr/>
          <a:lstStyle/>
          <a:p>
            <a:pPr eaLnBrk="1" hangingPunct="1"/>
            <a:r>
              <a:rPr lang="en-US" smtClean="0"/>
              <a:t>Antigen distribution of malignant cells is highly heterogeneous, so some cells may express tumor antigens, while others do not.</a:t>
            </a:r>
          </a:p>
          <a:p>
            <a:pPr eaLnBrk="1" hangingPunct="1"/>
            <a:r>
              <a:rPr lang="en-US" smtClean="0"/>
              <a:t>Tumor blood flow is not always optimal</a:t>
            </a:r>
          </a:p>
          <a:p>
            <a:pPr eaLnBrk="1" hangingPunct="1"/>
            <a:r>
              <a:rPr lang="en-US" smtClean="0"/>
              <a:t>High interstitial pressure within the tumor can prevent the passive monoclonal antibody from binding.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304800" y="152400"/>
            <a:ext cx="8540750" cy="1143000"/>
          </a:xfrm>
        </p:spPr>
        <p:txBody>
          <a:bodyPr/>
          <a:lstStyle/>
          <a:p>
            <a:pPr eaLnBrk="1" hangingPunct="1"/>
            <a:r>
              <a:rPr lang="en-US" sz="2800" smtClean="0"/>
              <a:t>The types of mAb designed</a:t>
            </a:r>
          </a:p>
        </p:txBody>
      </p:sp>
      <p:sp>
        <p:nvSpPr>
          <p:cNvPr id="17411" name="Rectangle 3"/>
          <p:cNvSpPr>
            <a:spLocks noGrp="1" noRot="1" noChangeArrowheads="1"/>
          </p:cNvSpPr>
          <p:nvPr>
            <p:ph type="body" idx="1"/>
          </p:nvPr>
        </p:nvSpPr>
        <p:spPr>
          <a:noFill/>
        </p:spPr>
        <p:txBody>
          <a:bodyPr/>
          <a:lstStyle/>
          <a:p>
            <a:pPr eaLnBrk="1" hangingPunct="1">
              <a:buFont typeface="Wingdings" pitchFamily="2" charset="2"/>
              <a:buNone/>
            </a:pPr>
            <a:endParaRPr lang="en-US" smtClean="0"/>
          </a:p>
          <a:p>
            <a:pPr eaLnBrk="1" hangingPunct="1"/>
            <a:endParaRPr lang="en-US" smtClean="0"/>
          </a:p>
        </p:txBody>
      </p:sp>
      <p:sp>
        <p:nvSpPr>
          <p:cNvPr id="17412" name="Text Box 5"/>
          <p:cNvSpPr txBox="1">
            <a:spLocks noChangeArrowheads="1"/>
          </p:cNvSpPr>
          <p:nvPr/>
        </p:nvSpPr>
        <p:spPr bwMode="auto">
          <a:xfrm>
            <a:off x="914400" y="1295400"/>
            <a:ext cx="7467600" cy="3389313"/>
          </a:xfrm>
          <a:prstGeom prst="rect">
            <a:avLst/>
          </a:prstGeom>
          <a:noFill/>
          <a:ln w="9525">
            <a:noFill/>
            <a:miter lim="800000"/>
            <a:headEnd/>
            <a:tailEnd/>
          </a:ln>
        </p:spPr>
        <p:txBody>
          <a:bodyPr>
            <a:spAutoFit/>
          </a:bodyPr>
          <a:lstStyle/>
          <a:p>
            <a:pPr marL="342900" indent="-342900">
              <a:spcBef>
                <a:spcPct val="50000"/>
              </a:spcBef>
              <a:buFontTx/>
              <a:buAutoNum type="alphaUcPeriod"/>
            </a:pPr>
            <a:r>
              <a:rPr lang="en-US" dirty="0" err="1"/>
              <a:t>Murine</a:t>
            </a:r>
            <a:r>
              <a:rPr lang="en-US" dirty="0"/>
              <a:t> source mAbs: rodent mAbs with excellent affinities and specificities, generated using conventional </a:t>
            </a:r>
            <a:r>
              <a:rPr lang="en-US" dirty="0" err="1"/>
              <a:t>hydrioma</a:t>
            </a:r>
            <a:r>
              <a:rPr lang="en-US" dirty="0"/>
              <a:t> technology. Clinical efficacy compromised by HAMA(human anti </a:t>
            </a:r>
            <a:r>
              <a:rPr lang="en-US" dirty="0" err="1"/>
              <a:t>murine</a:t>
            </a:r>
            <a:r>
              <a:rPr lang="en-US" dirty="0"/>
              <a:t> antibody) response, which lead to allergic or immune complex </a:t>
            </a:r>
            <a:r>
              <a:rPr lang="en-US" dirty="0" err="1"/>
              <a:t>herpersensitivities</a:t>
            </a:r>
            <a:r>
              <a:rPr lang="en-US" dirty="0"/>
              <a:t>.</a:t>
            </a:r>
          </a:p>
          <a:p>
            <a:pPr marL="342900" indent="-342900">
              <a:spcBef>
                <a:spcPct val="50000"/>
              </a:spcBef>
              <a:buFontTx/>
              <a:buAutoNum type="alphaUcPeriod"/>
            </a:pPr>
            <a:r>
              <a:rPr lang="en-US" dirty="0" err="1"/>
              <a:t>Chimeric</a:t>
            </a:r>
            <a:r>
              <a:rPr lang="en-US" dirty="0"/>
              <a:t> mAbs: chimers combine the human constant regions with the intact rodent variable regions. Affinity and specificity unchanged. Also cause human </a:t>
            </a:r>
            <a:r>
              <a:rPr lang="en-US" dirty="0" err="1"/>
              <a:t>antichimeric</a:t>
            </a:r>
            <a:r>
              <a:rPr lang="en-US" dirty="0"/>
              <a:t> antibody response (30% </a:t>
            </a:r>
            <a:r>
              <a:rPr lang="en-US" dirty="0" err="1"/>
              <a:t>murine</a:t>
            </a:r>
            <a:r>
              <a:rPr lang="en-US" dirty="0"/>
              <a:t> resource)</a:t>
            </a:r>
          </a:p>
          <a:p>
            <a:pPr marL="342900" indent="-342900">
              <a:spcBef>
                <a:spcPct val="50000"/>
              </a:spcBef>
              <a:buFontTx/>
              <a:buAutoNum type="alphaUcPeriod"/>
            </a:pPr>
            <a:r>
              <a:rPr lang="en-US" dirty="0"/>
              <a:t>Humanized mAbs: contained only the CDRs of the rodent variable region grafted onto human variable region framework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normAutofit fontScale="90000"/>
          </a:bodyPr>
          <a:lstStyle/>
          <a:p>
            <a:pPr eaLnBrk="1" hangingPunct="1"/>
            <a:r>
              <a:rPr lang="en-US" dirty="0" smtClean="0"/>
              <a:t>Nomenclature of Therapeutic Antibodies</a:t>
            </a:r>
          </a:p>
        </p:txBody>
      </p:sp>
      <p:sp>
        <p:nvSpPr>
          <p:cNvPr id="19459" name="Rectangle 3"/>
          <p:cNvSpPr>
            <a:spLocks noGrp="1" noRot="1" noChangeArrowheads="1"/>
          </p:cNvSpPr>
          <p:nvPr>
            <p:ph type="body" idx="1"/>
          </p:nvPr>
        </p:nvSpPr>
        <p:spPr>
          <a:xfrm>
            <a:off x="304800" y="2663825"/>
            <a:ext cx="8540750" cy="4194175"/>
          </a:xfrm>
        </p:spPr>
        <p:txBody>
          <a:bodyPr/>
          <a:lstStyle/>
          <a:p>
            <a:pPr algn="l" rtl="0" eaLnBrk="1" hangingPunct="1"/>
            <a:r>
              <a:rPr lang="en-US" dirty="0" smtClean="0"/>
              <a:t>Terminate the name in </a:t>
            </a:r>
            <a:r>
              <a:rPr lang="en-US" i="1" dirty="0" smtClean="0"/>
              <a:t>–</a:t>
            </a:r>
            <a:r>
              <a:rPr lang="en-US" i="1" dirty="0" err="1" smtClean="0"/>
              <a:t>ximab</a:t>
            </a:r>
            <a:r>
              <a:rPr lang="en-US" dirty="0" smtClean="0"/>
              <a:t> for </a:t>
            </a:r>
            <a:r>
              <a:rPr lang="en-US" dirty="0" err="1" smtClean="0"/>
              <a:t>chimeric</a:t>
            </a:r>
            <a:r>
              <a:rPr lang="en-US" dirty="0" smtClean="0"/>
              <a:t> antibodies and </a:t>
            </a:r>
            <a:r>
              <a:rPr lang="en-US" i="1" dirty="0" smtClean="0"/>
              <a:t>–umab</a:t>
            </a:r>
            <a:r>
              <a:rPr lang="en-US" dirty="0" smtClean="0"/>
              <a:t> for humanized antibodies.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4800" y="609600"/>
            <a:ext cx="8458200" cy="762000"/>
          </a:xfrm>
        </p:spPr>
        <p:txBody>
          <a:bodyPr/>
          <a:lstStyle/>
          <a:p>
            <a:pPr eaLnBrk="1" hangingPunct="1"/>
            <a:r>
              <a:rPr lang="en-US" sz="3200" smtClean="0"/>
              <a:t>Common Chemotherapy in Treatment of Cancer</a:t>
            </a:r>
          </a:p>
        </p:txBody>
      </p:sp>
      <p:sp>
        <p:nvSpPr>
          <p:cNvPr id="20483" name="Rectangle 3"/>
          <p:cNvSpPr>
            <a:spLocks noGrp="1" noRot="1" noChangeArrowheads="1"/>
          </p:cNvSpPr>
          <p:nvPr>
            <p:ph type="body" idx="1"/>
          </p:nvPr>
        </p:nvSpPr>
        <p:spPr>
          <a:xfrm>
            <a:off x="304800" y="1524000"/>
            <a:ext cx="8385175" cy="5108575"/>
          </a:xfrm>
        </p:spPr>
        <p:txBody>
          <a:bodyPr/>
          <a:lstStyle/>
          <a:p>
            <a:pPr marL="609600" indent="-609600" algn="l" rtl="0" eaLnBrk="1" hangingPunct="1">
              <a:buFont typeface="Wingdings" pitchFamily="2" charset="2"/>
              <a:buNone/>
            </a:pPr>
            <a:r>
              <a:rPr lang="en-US" sz="2400" dirty="0" smtClean="0"/>
              <a:t>Shortcomings:</a:t>
            </a:r>
          </a:p>
          <a:p>
            <a:pPr marL="609600" indent="-609600" algn="l" rtl="0" eaLnBrk="1" hangingPunct="1">
              <a:buFont typeface="Wingdings" pitchFamily="2" charset="2"/>
              <a:buAutoNum type="alphaUcPeriod"/>
            </a:pPr>
            <a:r>
              <a:rPr lang="en-US" sz="1800" dirty="0" smtClean="0"/>
              <a:t>Nature of </a:t>
            </a:r>
            <a:r>
              <a:rPr lang="en-US" sz="1800" dirty="0" err="1" smtClean="0"/>
              <a:t>cytotoxin</a:t>
            </a:r>
            <a:endParaRPr lang="en-US" sz="1800" dirty="0" smtClean="0"/>
          </a:p>
          <a:p>
            <a:pPr marL="609600" indent="-609600" algn="l" rtl="0" eaLnBrk="1" hangingPunct="1">
              <a:buFont typeface="Wingdings" pitchFamily="2" charset="2"/>
              <a:buAutoNum type="alphaUcPeriod"/>
            </a:pPr>
            <a:endParaRPr lang="en-US" sz="1800" dirty="0" smtClean="0"/>
          </a:p>
          <a:p>
            <a:pPr marL="609600" indent="-609600" algn="l" rtl="0" eaLnBrk="1" hangingPunct="1">
              <a:buFont typeface="Wingdings" pitchFamily="2" charset="2"/>
              <a:buAutoNum type="alphaUcPeriod"/>
            </a:pPr>
            <a:r>
              <a:rPr lang="en-US" sz="1800" dirty="0" smtClean="0"/>
              <a:t>Lack of </a:t>
            </a:r>
            <a:r>
              <a:rPr lang="en-US" sz="1800" i="1" dirty="0" smtClean="0"/>
              <a:t>in vivo</a:t>
            </a:r>
            <a:r>
              <a:rPr lang="en-US" sz="1800" dirty="0" smtClean="0"/>
              <a:t> selectivity </a:t>
            </a:r>
          </a:p>
          <a:p>
            <a:pPr marL="609600" indent="-609600" algn="l" rtl="0" eaLnBrk="1" hangingPunct="1">
              <a:buFont typeface="Wingdings" pitchFamily="2" charset="2"/>
              <a:buAutoNum type="alphaUcPeriod"/>
            </a:pPr>
            <a:endParaRPr lang="en-US" sz="1800" dirty="0" smtClean="0"/>
          </a:p>
          <a:p>
            <a:pPr marL="609600" indent="-609600" algn="l" rtl="0" eaLnBrk="1" hangingPunct="1">
              <a:buFont typeface="Wingdings" pitchFamily="2" charset="2"/>
              <a:buAutoNum type="alphaUcPeriod"/>
            </a:pPr>
            <a:r>
              <a:rPr lang="en-US" sz="1800" dirty="0" smtClean="0"/>
              <a:t>The mechanism of anti-proliferation on cells cycle, rather than specific toxicity directed towards particular cancer cell</a:t>
            </a:r>
          </a:p>
          <a:p>
            <a:pPr marL="609600" indent="-609600" algn="l" rtl="0" eaLnBrk="1" hangingPunct="1">
              <a:buFont typeface="Wingdings" pitchFamily="2" charset="2"/>
              <a:buAutoNum type="alphaUcPeriod"/>
            </a:pPr>
            <a:endParaRPr lang="en-US" sz="1800" dirty="0" smtClean="0"/>
          </a:p>
          <a:p>
            <a:pPr marL="609600" indent="-609600" algn="l" rtl="0" eaLnBrk="1" hangingPunct="1">
              <a:buFont typeface="Wingdings" pitchFamily="2" charset="2"/>
              <a:buAutoNum type="alphaUcPeriod"/>
            </a:pPr>
            <a:r>
              <a:rPr lang="en-US" sz="1800" dirty="0" smtClean="0"/>
              <a:t>Host toxicity: treatment discontinued, most of them had bad side-effects, such as no appetites, omit, lose hair</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914400" y="2362200"/>
            <a:ext cx="6905625" cy="366713"/>
          </a:xfrm>
          <a:prstGeom prst="rect">
            <a:avLst/>
          </a:prstGeom>
          <a:noFill/>
          <a:ln w="9525">
            <a:noFill/>
            <a:miter lim="800000"/>
            <a:headEnd/>
            <a:tailEnd/>
          </a:ln>
        </p:spPr>
        <p:txBody>
          <a:bodyPr wrap="none">
            <a:spAutoFit/>
          </a:bodyPr>
          <a:lstStyle/>
          <a:p>
            <a:r>
              <a:rPr lang="en-US"/>
              <a:t>http://www.meds.com/immunotherapy/monoclonal_antibodies.html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04800" y="152400"/>
            <a:ext cx="8540750" cy="1143000"/>
          </a:xfrm>
        </p:spPr>
        <p:txBody>
          <a:bodyPr/>
          <a:lstStyle/>
          <a:p>
            <a:pPr eaLnBrk="1" hangingPunct="1"/>
            <a:r>
              <a:rPr lang="en-US" smtClean="0"/>
              <a:t>Rituximab (Rituxan)</a:t>
            </a:r>
          </a:p>
        </p:txBody>
      </p:sp>
      <p:sp>
        <p:nvSpPr>
          <p:cNvPr id="26627" name="Rectangle 3"/>
          <p:cNvSpPr>
            <a:spLocks noGrp="1" noRot="1" noChangeArrowheads="1"/>
          </p:cNvSpPr>
          <p:nvPr>
            <p:ph type="body" idx="1"/>
          </p:nvPr>
        </p:nvSpPr>
        <p:spPr>
          <a:xfrm>
            <a:off x="304800" y="990600"/>
            <a:ext cx="8540750" cy="4194175"/>
          </a:xfrm>
        </p:spPr>
        <p:txBody>
          <a:bodyPr>
            <a:normAutofit lnSpcReduction="10000"/>
          </a:bodyPr>
          <a:lstStyle/>
          <a:p>
            <a:pPr eaLnBrk="1" hangingPunct="1">
              <a:lnSpc>
                <a:spcPct val="90000"/>
              </a:lnSpc>
            </a:pPr>
            <a:r>
              <a:rPr lang="en-US" sz="2800" smtClean="0"/>
              <a:t>Rituximab is a chimeric monoclonal antibody that targets the CD20 B-cell antigen.</a:t>
            </a:r>
          </a:p>
          <a:p>
            <a:pPr eaLnBrk="1" hangingPunct="1">
              <a:lnSpc>
                <a:spcPct val="90000"/>
              </a:lnSpc>
            </a:pPr>
            <a:r>
              <a:rPr lang="en-US" sz="2800" smtClean="0"/>
              <a:t>This antigen is expressed on 90% of B-cell neoplasms</a:t>
            </a:r>
          </a:p>
          <a:p>
            <a:pPr eaLnBrk="1" hangingPunct="1">
              <a:lnSpc>
                <a:spcPct val="90000"/>
              </a:lnSpc>
            </a:pPr>
            <a:r>
              <a:rPr lang="en-US" sz="2800" smtClean="0"/>
              <a:t>The precise biological functions of CD20 are uncertain, but the antibody is believed to function by flagging the B-cells for destruction by the body’s own immune system, including ADCC, CDC, and apoptosis.</a:t>
            </a:r>
          </a:p>
          <a:p>
            <a:pPr eaLnBrk="1" hangingPunct="1">
              <a:lnSpc>
                <a:spcPct val="90000"/>
              </a:lnSpc>
            </a:pPr>
            <a:r>
              <a:rPr lang="en-US" sz="2800" smtClean="0"/>
              <a:t>This antibody thus leads to the elimination of all B-cells from the body (including cancerous ones), allowing new, healthy B-cells to be produced from lymphoid stem cells.</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mtClean="0"/>
              <a:t>Trastuzumab (Herceptin)</a:t>
            </a:r>
          </a:p>
        </p:txBody>
      </p:sp>
      <p:sp>
        <p:nvSpPr>
          <p:cNvPr id="27651" name="Rectangle 3"/>
          <p:cNvSpPr>
            <a:spLocks noGrp="1" noRot="1" noChangeArrowheads="1"/>
          </p:cNvSpPr>
          <p:nvPr>
            <p:ph type="body" idx="1"/>
          </p:nvPr>
        </p:nvSpPr>
        <p:spPr>
          <a:xfrm>
            <a:off x="304800" y="1752600"/>
            <a:ext cx="8540750" cy="4194175"/>
          </a:xfrm>
        </p:spPr>
        <p:txBody>
          <a:bodyPr>
            <a:normAutofit lnSpcReduction="10000"/>
          </a:bodyPr>
          <a:lstStyle/>
          <a:p>
            <a:pPr eaLnBrk="1" hangingPunct="1">
              <a:lnSpc>
                <a:spcPct val="90000"/>
              </a:lnSpc>
            </a:pPr>
            <a:r>
              <a:rPr lang="en-US" sz="2800" smtClean="0"/>
              <a:t>Herceptin is an anti-cancer antibody that acts on HER2/neu (erbB2) receptor, which is overexpressed in breast cancer.  Only cells overexpressing this receptor are susceptible.</a:t>
            </a:r>
          </a:p>
          <a:p>
            <a:pPr eaLnBrk="1" hangingPunct="1">
              <a:lnSpc>
                <a:spcPct val="90000"/>
              </a:lnSpc>
            </a:pPr>
            <a:r>
              <a:rPr lang="en-US" sz="2800" smtClean="0"/>
              <a:t>Such cells, when treated with Herceptin, undergo arrest in the G1 phase of the cell cycle and experience a reduction in proliferation.</a:t>
            </a:r>
          </a:p>
          <a:p>
            <a:pPr eaLnBrk="1" hangingPunct="1">
              <a:lnSpc>
                <a:spcPct val="90000"/>
              </a:lnSpc>
            </a:pPr>
            <a:r>
              <a:rPr lang="en-US" sz="2800" smtClean="0"/>
              <a:t>This can reduce the rate of relapse of breast cancer by 50% during the first year.</a:t>
            </a:r>
          </a:p>
          <a:p>
            <a:pPr eaLnBrk="1" hangingPunct="1">
              <a:lnSpc>
                <a:spcPct val="90000"/>
              </a:lnSpc>
            </a:pPr>
            <a:r>
              <a:rPr lang="en-US" sz="2800" smtClean="0"/>
              <a:t>The precise mechanism of action is still under investigation.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normAutofit fontScale="90000"/>
          </a:bodyPr>
          <a:lstStyle/>
          <a:p>
            <a:pPr eaLnBrk="1" hangingPunct="1"/>
            <a:r>
              <a:rPr lang="en-US" smtClean="0"/>
              <a:t>Monoclonal antibodies which deliver a toxin</a:t>
            </a:r>
          </a:p>
        </p:txBody>
      </p:sp>
      <p:sp>
        <p:nvSpPr>
          <p:cNvPr id="28675" name="Rectangle 3"/>
          <p:cNvSpPr>
            <a:spLocks noGrp="1" noRot="1" noChangeArrowheads="1"/>
          </p:cNvSpPr>
          <p:nvPr>
            <p:ph type="body" idx="1"/>
          </p:nvPr>
        </p:nvSpPr>
        <p:spPr>
          <a:xfrm>
            <a:off x="304800" y="2209800"/>
            <a:ext cx="8540750" cy="4194175"/>
          </a:xfrm>
        </p:spPr>
        <p:txBody>
          <a:bodyPr/>
          <a:lstStyle/>
          <a:p>
            <a:pPr eaLnBrk="1" hangingPunct="1"/>
            <a:r>
              <a:rPr lang="en-US" smtClean="0"/>
              <a:t>Monoclonal antibodies can be utilized to selectively deliver a toxin to a malignant cell.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301625" y="609600"/>
            <a:ext cx="8540750" cy="762000"/>
          </a:xfrm>
        </p:spPr>
        <p:txBody>
          <a:bodyPr/>
          <a:lstStyle/>
          <a:p>
            <a:pPr eaLnBrk="1" hangingPunct="1"/>
            <a:r>
              <a:rPr lang="en-US" sz="3600" smtClean="0">
                <a:latin typeface="Helvetica" pitchFamily="1" charset="0"/>
              </a:rPr>
              <a:t>Gemtuzumab ozogamicin (Mylotarg)</a:t>
            </a:r>
            <a:endParaRPr lang="en-US" smtClean="0">
              <a:latin typeface="Helvetica" pitchFamily="1" charset="0"/>
            </a:endParaRPr>
          </a:p>
        </p:txBody>
      </p:sp>
      <p:sp>
        <p:nvSpPr>
          <p:cNvPr id="29699" name="Rectangle 3"/>
          <p:cNvSpPr>
            <a:spLocks noGrp="1" noRot="1" noChangeArrowheads="1"/>
          </p:cNvSpPr>
          <p:nvPr>
            <p:ph type="body" idx="1"/>
          </p:nvPr>
        </p:nvSpPr>
        <p:spPr/>
        <p:txBody>
          <a:bodyPr/>
          <a:lstStyle/>
          <a:p>
            <a:pPr eaLnBrk="1" hangingPunct="1"/>
            <a:r>
              <a:rPr lang="en-US" sz="2800" smtClean="0"/>
              <a:t>This monoclonal antibody is conjugated to the cytotoxic agent calicheamycin</a:t>
            </a:r>
          </a:p>
          <a:p>
            <a:pPr eaLnBrk="1" hangingPunct="1"/>
            <a:r>
              <a:rPr lang="en-US" sz="2800" smtClean="0"/>
              <a:t>It is used to treat acute myelogenous leukemia (AML), which is a cancer of the myeloid line of blood cells.</a:t>
            </a:r>
          </a:p>
          <a:p>
            <a:pPr eaLnBrk="1" hangingPunct="1"/>
            <a:r>
              <a:rPr lang="en-US" sz="2800" smtClean="0"/>
              <a:t>This monoclonal antibody attacks the CD33 receptor, which is found in most leukemic blast cells, but not in normal </a:t>
            </a:r>
            <a:r>
              <a:rPr lang="en-US" sz="2800" smtClean="0">
                <a:latin typeface="Helvetica" pitchFamily="1" charset="0"/>
              </a:rPr>
              <a:t>hematopoietic </a:t>
            </a:r>
            <a:r>
              <a:rPr lang="en-US" sz="2800" smtClean="0">
                <a:solidFill>
                  <a:srgbClr val="0C29B8"/>
                </a:solidFill>
                <a:latin typeface="Helvetica" pitchFamily="1" charset="0"/>
                <a:hlinkClick r:id="rId2"/>
              </a:rPr>
              <a:t>stem cells</a:t>
            </a:r>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rtl="0"/>
            <a:r>
              <a:rPr lang="en-US" sz="8800" b="1" dirty="0" smtClean="0">
                <a:solidFill>
                  <a:srgbClr val="FF0000"/>
                </a:solidFill>
                <a:latin typeface="Aharoni" pitchFamily="2" charset="-79"/>
                <a:cs typeface="Aharoni" pitchFamily="2" charset="-79"/>
              </a:rPr>
              <a:t>Monoclonal</a:t>
            </a:r>
            <a:r>
              <a:rPr lang="en-US" sz="6600" b="1" dirty="0" smtClean="0">
                <a:solidFill>
                  <a:srgbClr val="FF0000"/>
                </a:solidFill>
                <a:latin typeface="Aharoni" pitchFamily="2" charset="-79"/>
                <a:cs typeface="Aharoni" pitchFamily="2" charset="-79"/>
              </a:rPr>
              <a:t> </a:t>
            </a:r>
            <a:r>
              <a:rPr lang="ar-EG" sz="6600" b="1" dirty="0" smtClean="0">
                <a:solidFill>
                  <a:srgbClr val="FF0000"/>
                </a:solidFill>
                <a:latin typeface="Aharoni" pitchFamily="2" charset="-79"/>
                <a:cs typeface="Aharoni" pitchFamily="2" charset="-79"/>
              </a:rPr>
              <a:t/>
            </a:r>
            <a:br>
              <a:rPr lang="ar-EG" sz="6600" b="1" dirty="0" smtClean="0">
                <a:solidFill>
                  <a:srgbClr val="FF0000"/>
                </a:solidFill>
                <a:latin typeface="Aharoni" pitchFamily="2" charset="-79"/>
                <a:cs typeface="Aharoni" pitchFamily="2" charset="-79"/>
              </a:rPr>
            </a:br>
            <a:r>
              <a:rPr lang="en-US" sz="6600" b="1" dirty="0" smtClean="0">
                <a:solidFill>
                  <a:srgbClr val="FF0000"/>
                </a:solidFill>
                <a:latin typeface="Aharoni" pitchFamily="2" charset="-79"/>
                <a:cs typeface="Aharoni" pitchFamily="2" charset="-79"/>
              </a:rPr>
              <a:t>Antibody</a:t>
            </a:r>
            <a:br>
              <a:rPr lang="en-US" sz="6600" b="1" dirty="0" smtClean="0">
                <a:solidFill>
                  <a:srgbClr val="FF0000"/>
                </a:solidFill>
                <a:latin typeface="Aharoni" pitchFamily="2" charset="-79"/>
                <a:cs typeface="Aharoni" pitchFamily="2" charset="-79"/>
              </a:rPr>
            </a:br>
            <a:r>
              <a:rPr lang="en-US" sz="6600" b="1" dirty="0" smtClean="0">
                <a:solidFill>
                  <a:srgbClr val="FF0000"/>
                </a:solidFill>
                <a:latin typeface="Aharoni" pitchFamily="2" charset="-79"/>
                <a:cs typeface="Aharoni" pitchFamily="2" charset="-79"/>
              </a:rPr>
              <a:t/>
            </a:r>
            <a:br>
              <a:rPr lang="en-US" sz="6600" b="1" dirty="0" smtClean="0">
                <a:solidFill>
                  <a:srgbClr val="FF0000"/>
                </a:solidFill>
                <a:latin typeface="Aharoni" pitchFamily="2" charset="-79"/>
                <a:cs typeface="Aharoni" pitchFamily="2" charset="-79"/>
              </a:rPr>
            </a:br>
            <a:r>
              <a:rPr lang="en-US" sz="6600" b="1" dirty="0" smtClean="0">
                <a:solidFill>
                  <a:srgbClr val="FF0000"/>
                </a:solidFill>
                <a:latin typeface="Aharoni" pitchFamily="2" charset="-79"/>
                <a:cs typeface="Aharoni" pitchFamily="2" charset="-79"/>
              </a:rPr>
              <a:t> </a:t>
            </a:r>
            <a:r>
              <a:rPr lang="en-US" sz="6600" b="1" dirty="0" smtClean="0">
                <a:latin typeface="Aharoni" pitchFamily="2" charset="-79"/>
                <a:cs typeface="Aharoni" pitchFamily="2" charset="-79"/>
              </a:rPr>
              <a:t>Man Made immunity </a:t>
            </a:r>
            <a:r>
              <a:rPr lang="en-US" sz="6600" b="1" dirty="0" smtClean="0">
                <a:solidFill>
                  <a:srgbClr val="FF0000"/>
                </a:solidFill>
                <a:latin typeface="Blackadder ITC" pitchFamily="82" charset="0"/>
              </a:rPr>
              <a:t/>
            </a:r>
            <a:br>
              <a:rPr lang="en-US" sz="6600" b="1" dirty="0" smtClean="0">
                <a:solidFill>
                  <a:srgbClr val="FF0000"/>
                </a:solidFill>
                <a:latin typeface="Blackadder ITC" pitchFamily="82" charset="0"/>
              </a:rPr>
            </a:br>
            <a:endParaRPr lang="ar-EG" sz="6600" b="1" dirty="0">
              <a:solidFill>
                <a:srgbClr val="FF0000"/>
              </a:solidFill>
              <a:latin typeface="Blackadder ITC" pitchFamily="82"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r>
              <a:rPr lang="en-US" sz="3600" smtClean="0">
                <a:latin typeface="Helvetica" pitchFamily="1" charset="0"/>
              </a:rPr>
              <a:t>Gemtuzumab ozogamicin (Mylotarg)</a:t>
            </a:r>
          </a:p>
        </p:txBody>
      </p:sp>
      <p:sp>
        <p:nvSpPr>
          <p:cNvPr id="30723" name="Rectangle 3"/>
          <p:cNvSpPr>
            <a:spLocks noGrp="1" noRot="1" noChangeArrowheads="1"/>
          </p:cNvSpPr>
          <p:nvPr>
            <p:ph type="body" idx="1"/>
          </p:nvPr>
        </p:nvSpPr>
        <p:spPr/>
        <p:txBody>
          <a:bodyPr/>
          <a:lstStyle/>
          <a:p>
            <a:pPr eaLnBrk="1" hangingPunct="1"/>
            <a:r>
              <a:rPr lang="en-US" sz="2800" smtClean="0"/>
              <a:t>Once bound to CD33, the antibody-calicheamycin complex is transported inside of the AML cells by lysosomes.</a:t>
            </a:r>
          </a:p>
          <a:p>
            <a:pPr eaLnBrk="1" hangingPunct="1"/>
            <a:r>
              <a:rPr lang="en-US" sz="2800" smtClean="0"/>
              <a:t>To facilitate selective release inside of the cancer cells, calicheamycin is connected to gemtuzumab by a chemical linker that is stable at physiologic pH but is hydrolyzed in the acidic pH of the lysosomes that transport the antibody-calicheamycin complex into the cell.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685800" y="6172200"/>
            <a:ext cx="7162800" cy="366713"/>
          </a:xfrm>
          <a:prstGeom prst="rect">
            <a:avLst/>
          </a:prstGeom>
          <a:noFill/>
          <a:ln w="9525">
            <a:noFill/>
            <a:miter lim="800000"/>
            <a:headEnd/>
            <a:tailEnd/>
          </a:ln>
        </p:spPr>
        <p:txBody>
          <a:bodyPr>
            <a:spAutoFit/>
          </a:bodyPr>
          <a:lstStyle/>
          <a:p>
            <a:pPr>
              <a:spcBef>
                <a:spcPct val="50000"/>
              </a:spcBef>
            </a:pPr>
            <a:r>
              <a:rPr lang="en-US"/>
              <a:t>Dale L Ludwig, etal. Oncogene(2003) 22, 9097-9106</a:t>
            </a:r>
          </a:p>
        </p:txBody>
      </p:sp>
      <p:sp>
        <p:nvSpPr>
          <p:cNvPr id="31747" name="Text Box 6"/>
          <p:cNvSpPr txBox="1">
            <a:spLocks noChangeArrowheads="1"/>
          </p:cNvSpPr>
          <p:nvPr/>
        </p:nvSpPr>
        <p:spPr bwMode="auto">
          <a:xfrm>
            <a:off x="228600" y="457200"/>
            <a:ext cx="3657600" cy="366713"/>
          </a:xfrm>
          <a:prstGeom prst="rect">
            <a:avLst/>
          </a:prstGeom>
          <a:noFill/>
          <a:ln w="9525">
            <a:noFill/>
            <a:miter lim="800000"/>
            <a:headEnd/>
            <a:tailEnd/>
          </a:ln>
        </p:spPr>
        <p:txBody>
          <a:bodyPr>
            <a:spAutoFit/>
          </a:bodyPr>
          <a:lstStyle/>
          <a:p>
            <a:pPr>
              <a:spcBef>
                <a:spcPct val="50000"/>
              </a:spcBef>
            </a:pPr>
            <a:endParaRPr lang="ar-EG"/>
          </a:p>
        </p:txBody>
      </p:sp>
      <p:sp>
        <p:nvSpPr>
          <p:cNvPr id="31748" name="Text Box 7"/>
          <p:cNvSpPr txBox="1">
            <a:spLocks noChangeArrowheads="1"/>
          </p:cNvSpPr>
          <p:nvPr/>
        </p:nvSpPr>
        <p:spPr bwMode="auto">
          <a:xfrm>
            <a:off x="304800" y="609600"/>
            <a:ext cx="458788" cy="5486400"/>
          </a:xfrm>
          <a:prstGeom prst="rect">
            <a:avLst/>
          </a:prstGeom>
          <a:noFill/>
          <a:ln w="9525">
            <a:noFill/>
            <a:miter lim="800000"/>
            <a:headEnd/>
            <a:tailEnd/>
          </a:ln>
        </p:spPr>
        <p:txBody>
          <a:bodyPr vert="eaVert">
            <a:spAutoFit/>
          </a:bodyPr>
          <a:lstStyle/>
          <a:p>
            <a:pPr>
              <a:spcBef>
                <a:spcPct val="50000"/>
              </a:spcBef>
            </a:pPr>
            <a:endParaRPr lang="ar-EG"/>
          </a:p>
        </p:txBody>
      </p:sp>
      <p:sp>
        <p:nvSpPr>
          <p:cNvPr id="31749" name="Text Box 9"/>
          <p:cNvSpPr txBox="1">
            <a:spLocks noChangeArrowheads="1"/>
          </p:cNvSpPr>
          <p:nvPr/>
        </p:nvSpPr>
        <p:spPr bwMode="auto">
          <a:xfrm>
            <a:off x="152400" y="838200"/>
            <a:ext cx="4343400" cy="641350"/>
          </a:xfrm>
          <a:prstGeom prst="rect">
            <a:avLst/>
          </a:prstGeom>
          <a:noFill/>
          <a:ln w="9525">
            <a:noFill/>
            <a:miter lim="800000"/>
            <a:headEnd/>
            <a:tailEnd/>
          </a:ln>
        </p:spPr>
        <p:txBody>
          <a:bodyPr>
            <a:spAutoFit/>
          </a:bodyPr>
          <a:lstStyle/>
          <a:p>
            <a:pPr>
              <a:spcBef>
                <a:spcPct val="50000"/>
              </a:spcBef>
            </a:pPr>
            <a:r>
              <a:rPr lang="en-US"/>
              <a:t>Strategy of a direct or in direct induction of apoptosis in targeted cancer cells</a:t>
            </a:r>
          </a:p>
        </p:txBody>
      </p:sp>
      <p:sp>
        <p:nvSpPr>
          <p:cNvPr id="31750" name="Text Box 10"/>
          <p:cNvSpPr txBox="1">
            <a:spLocks noChangeArrowheads="1"/>
          </p:cNvSpPr>
          <p:nvPr/>
        </p:nvSpPr>
        <p:spPr bwMode="auto">
          <a:xfrm>
            <a:off x="152400" y="1752600"/>
            <a:ext cx="4191000" cy="3665538"/>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dirty="0"/>
              <a:t>mAbs target growth factor receptors to exert a direct effect on the growth and survival of the cancer cells by antagonizing </a:t>
            </a:r>
            <a:r>
              <a:rPr lang="en-US" dirty="0" err="1"/>
              <a:t>ligand</a:t>
            </a:r>
            <a:r>
              <a:rPr lang="en-US" dirty="0"/>
              <a:t>-receptor signaling.</a:t>
            </a:r>
          </a:p>
          <a:p>
            <a:pPr marL="342900" indent="-342900">
              <a:spcBef>
                <a:spcPct val="50000"/>
              </a:spcBef>
              <a:buFontTx/>
              <a:buAutoNum type="arabicPeriod"/>
            </a:pPr>
            <a:endParaRPr lang="en-US" dirty="0"/>
          </a:p>
          <a:p>
            <a:pPr marL="342900" indent="-342900">
              <a:spcBef>
                <a:spcPct val="50000"/>
              </a:spcBef>
              <a:buFontTx/>
              <a:buAutoNum type="arabicPeriod"/>
            </a:pPr>
            <a:r>
              <a:rPr lang="en-US" dirty="0"/>
              <a:t>mAbs can target to cell surface antigens and directly elicit apoptotic signaling.</a:t>
            </a:r>
          </a:p>
          <a:p>
            <a:pPr marL="342900" indent="-342900">
              <a:spcBef>
                <a:spcPct val="50000"/>
              </a:spcBef>
            </a:pPr>
            <a:endParaRPr lang="en-US" dirty="0"/>
          </a:p>
          <a:p>
            <a:pPr marL="342900" indent="-342900">
              <a:spcBef>
                <a:spcPct val="50000"/>
              </a:spcBef>
            </a:pPr>
            <a:endParaRPr lang="en-US" dirty="0"/>
          </a:p>
        </p:txBody>
      </p:sp>
      <p:pic>
        <p:nvPicPr>
          <p:cNvPr id="31751" name="Picture 12"/>
          <p:cNvPicPr>
            <a:picLocks noGrp="1" noChangeAspect="1" noChangeArrowheads="1"/>
          </p:cNvPicPr>
          <p:nvPr>
            <p:ph type="body" idx="1"/>
          </p:nvPr>
        </p:nvPicPr>
        <p:blipFill>
          <a:blip r:embed="rId2">
            <a:lum contrast="24000"/>
          </a:blip>
          <a:srcRect l="1758" t="2272" r="3297" b="22726"/>
          <a:stretch>
            <a:fillRect/>
          </a:stretch>
        </p:blipFill>
        <p:spPr>
          <a:xfrm>
            <a:off x="4343400" y="685800"/>
            <a:ext cx="4425950" cy="5410200"/>
          </a:xfr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icture 4"/>
          <p:cNvSpPr>
            <a:spLocks noGrp="1" noChangeAspect="1" noChangeArrowheads="1"/>
          </p:cNvSpPr>
          <p:nvPr>
            <p:ph type="body" idx="1"/>
          </p:nvPr>
        </p:nvSpPr>
        <p:spPr>
          <a:xfrm>
            <a:off x="1066800" y="0"/>
            <a:ext cx="2057400" cy="1423988"/>
          </a:xfrm>
          <a:noFill/>
        </p:spPr>
        <p:txBody>
          <a:bodyPr/>
          <a:lstStyle/>
          <a:p>
            <a:endParaRPr lang="ar-EG" smtClean="0"/>
          </a:p>
        </p:txBody>
      </p:sp>
      <p:pic>
        <p:nvPicPr>
          <p:cNvPr id="32771" name="Picture 9"/>
          <p:cNvPicPr>
            <a:picLocks noChangeAspect="1" noChangeArrowheads="1"/>
          </p:cNvPicPr>
          <p:nvPr/>
        </p:nvPicPr>
        <p:blipFill>
          <a:blip r:embed="rId2"/>
          <a:srcRect l="1172"/>
          <a:stretch>
            <a:fillRect/>
          </a:stretch>
        </p:blipFill>
        <p:spPr bwMode="auto">
          <a:xfrm>
            <a:off x="5257800" y="152400"/>
            <a:ext cx="3886200" cy="6477000"/>
          </a:xfrm>
          <a:prstGeom prst="rect">
            <a:avLst/>
          </a:prstGeom>
          <a:noFill/>
          <a:ln w="9525">
            <a:noFill/>
            <a:miter lim="800000"/>
            <a:headEnd/>
            <a:tailEnd/>
          </a:ln>
        </p:spPr>
      </p:pic>
      <p:sp>
        <p:nvSpPr>
          <p:cNvPr id="32772" name="Text Box 11"/>
          <p:cNvSpPr txBox="1">
            <a:spLocks noChangeArrowheads="1"/>
          </p:cNvSpPr>
          <p:nvPr/>
        </p:nvSpPr>
        <p:spPr bwMode="auto">
          <a:xfrm>
            <a:off x="457200" y="1600200"/>
            <a:ext cx="4191000" cy="3527425"/>
          </a:xfrm>
          <a:prstGeom prst="rect">
            <a:avLst/>
          </a:prstGeom>
          <a:noFill/>
          <a:ln w="9525">
            <a:noFill/>
            <a:miter lim="800000"/>
            <a:headEnd/>
            <a:tailEnd/>
          </a:ln>
        </p:spPr>
        <p:txBody>
          <a:bodyPr>
            <a:spAutoFit/>
          </a:bodyPr>
          <a:lstStyle/>
          <a:p>
            <a:pPr>
              <a:spcBef>
                <a:spcPct val="50000"/>
              </a:spcBef>
            </a:pPr>
            <a:r>
              <a:rPr lang="en-US" dirty="0"/>
              <a:t>Until Feb 28, 2005, 18 mAbs were approved by FDA, which were applied in the treatment of organ transplant, Cancer, Asthma, Hematopoietic malignancies and psoriasis. </a:t>
            </a:r>
          </a:p>
          <a:p>
            <a:pPr>
              <a:spcBef>
                <a:spcPct val="50000"/>
              </a:spcBef>
            </a:pPr>
            <a:endParaRPr lang="en-US" dirty="0"/>
          </a:p>
          <a:p>
            <a:pPr>
              <a:spcBef>
                <a:spcPct val="50000"/>
              </a:spcBef>
            </a:pPr>
            <a:r>
              <a:rPr lang="en-US" dirty="0"/>
              <a:t>The first approved mAbs was OKT-3, which is a </a:t>
            </a:r>
            <a:r>
              <a:rPr lang="en-US" dirty="0" err="1"/>
              <a:t>murine</a:t>
            </a:r>
            <a:r>
              <a:rPr lang="en-US" dirty="0"/>
              <a:t> IgGa2 protein to deplete T cells in patients with acute rejection of renal allotransplant. </a:t>
            </a:r>
          </a:p>
          <a:p>
            <a:pPr>
              <a:spcBef>
                <a:spcPct val="50000"/>
              </a:spcBef>
            </a:pPr>
            <a:r>
              <a:rPr lang="en-US" dirty="0"/>
              <a:t>HAMA response</a:t>
            </a:r>
          </a:p>
        </p:txBody>
      </p:sp>
      <p:sp>
        <p:nvSpPr>
          <p:cNvPr id="32773" name="Text Box 12"/>
          <p:cNvSpPr txBox="1">
            <a:spLocks noChangeArrowheads="1"/>
          </p:cNvSpPr>
          <p:nvPr/>
        </p:nvSpPr>
        <p:spPr bwMode="auto">
          <a:xfrm>
            <a:off x="228600" y="5334000"/>
            <a:ext cx="4419600" cy="1249363"/>
          </a:xfrm>
          <a:prstGeom prst="rect">
            <a:avLst/>
          </a:prstGeom>
          <a:noFill/>
          <a:ln w="9525">
            <a:noFill/>
            <a:miter lim="800000"/>
            <a:headEnd/>
            <a:tailEnd/>
          </a:ln>
        </p:spPr>
        <p:txBody>
          <a:bodyPr>
            <a:spAutoFit/>
          </a:bodyPr>
          <a:lstStyle/>
          <a:p>
            <a:pPr>
              <a:spcBef>
                <a:spcPct val="50000"/>
              </a:spcBef>
            </a:pPr>
            <a:r>
              <a:rPr lang="en-US" sz="1400"/>
              <a:t>Jancie, M Recheit, etal. Nature biotechnology, 2005, Sep,Vol. 23, No.9</a:t>
            </a:r>
          </a:p>
          <a:p>
            <a:pPr>
              <a:spcBef>
                <a:spcPct val="50000"/>
              </a:spcBef>
            </a:pPr>
            <a:r>
              <a:rPr lang="en-US" sz="1400"/>
              <a:t>Stamatis-Nick C</a:t>
            </a:r>
            <a:r>
              <a:rPr lang="en-US"/>
              <a:t>. </a:t>
            </a:r>
            <a:r>
              <a:rPr lang="en-US" sz="1400"/>
              <a:t>J Allergy Clin. Immunol, Oct. 2005</a:t>
            </a:r>
          </a:p>
          <a:p>
            <a:pPr>
              <a:spcBef>
                <a:spcPct val="50000"/>
              </a:spcBef>
            </a:pPr>
            <a:endParaRPr lang="en-US" sz="14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457200" y="381000"/>
            <a:ext cx="8232775" cy="609600"/>
          </a:xfrm>
        </p:spPr>
        <p:txBody>
          <a:bodyPr/>
          <a:lstStyle/>
          <a:p>
            <a:pPr eaLnBrk="1" hangingPunct="1"/>
            <a:r>
              <a:rPr lang="en-US" sz="2800" dirty="0" smtClean="0"/>
              <a:t> </a:t>
            </a:r>
            <a:r>
              <a:rPr lang="en-US" sz="3200" dirty="0" smtClean="0"/>
              <a:t>mAbs development</a:t>
            </a:r>
          </a:p>
        </p:txBody>
      </p:sp>
      <p:sp>
        <p:nvSpPr>
          <p:cNvPr id="33795" name="Rectangle 3"/>
          <p:cNvSpPr>
            <a:spLocks noGrp="1" noRot="1" noChangeArrowheads="1"/>
          </p:cNvSpPr>
          <p:nvPr>
            <p:ph type="body" idx="1"/>
          </p:nvPr>
        </p:nvSpPr>
        <p:spPr>
          <a:xfrm>
            <a:off x="381000" y="1219200"/>
            <a:ext cx="8458200" cy="5105400"/>
          </a:xfrm>
        </p:spPr>
        <p:txBody>
          <a:bodyPr/>
          <a:lstStyle/>
          <a:p>
            <a:pPr marL="609600" indent="-609600" eaLnBrk="1" hangingPunct="1">
              <a:buFont typeface="Wingdings" pitchFamily="2" charset="2"/>
              <a:buAutoNum type="arabicPeriod"/>
            </a:pPr>
            <a:r>
              <a:rPr lang="en-US" sz="2400" dirty="0" smtClean="0"/>
              <a:t>Phage display library: </a:t>
            </a:r>
            <a:r>
              <a:rPr lang="en-US" sz="1800" dirty="0" smtClean="0"/>
              <a:t>construction of</a:t>
            </a:r>
            <a:r>
              <a:rPr lang="en-US" sz="2400" dirty="0" smtClean="0"/>
              <a:t> </a:t>
            </a:r>
            <a:r>
              <a:rPr lang="en-US" sz="1800" dirty="0" smtClean="0"/>
              <a:t>V</a:t>
            </a:r>
            <a:r>
              <a:rPr lang="en-US" sz="1800" baseline="-25000" dirty="0" smtClean="0"/>
              <a:t>H </a:t>
            </a:r>
            <a:r>
              <a:rPr lang="en-US" sz="1800" dirty="0" smtClean="0"/>
              <a:t>and V</a:t>
            </a:r>
            <a:r>
              <a:rPr lang="en-US" sz="1800" baseline="-25000" dirty="0" smtClean="0"/>
              <a:t>L</a:t>
            </a:r>
            <a:r>
              <a:rPr lang="en-US" sz="1800" dirty="0" smtClean="0"/>
              <a:t> gene </a:t>
            </a:r>
            <a:r>
              <a:rPr lang="en-US" sz="1800" dirty="0" err="1" smtClean="0"/>
              <a:t>libaries</a:t>
            </a:r>
            <a:r>
              <a:rPr lang="en-US" sz="1800" dirty="0" smtClean="0"/>
              <a:t> and expression of them on a filamentous </a:t>
            </a:r>
            <a:r>
              <a:rPr lang="en-US" sz="1800" dirty="0" err="1" smtClean="0"/>
              <a:t>bacterophage</a:t>
            </a:r>
            <a:r>
              <a:rPr lang="en-US" sz="1800" dirty="0" smtClean="0"/>
              <a:t>. The phage expressing an antigen-bonding domain specific for a particular antigen to screen the mAbs.</a:t>
            </a:r>
          </a:p>
          <a:p>
            <a:pPr marL="609600" indent="-609600" eaLnBrk="1" hangingPunct="1">
              <a:buFont typeface="Wingdings" pitchFamily="2" charset="2"/>
              <a:buAutoNum type="arabicPeriod"/>
            </a:pPr>
            <a:endParaRPr lang="en-US" sz="1800" dirty="0" smtClean="0"/>
          </a:p>
          <a:p>
            <a:pPr marL="609600" indent="-609600" eaLnBrk="1" hangingPunct="1">
              <a:buFont typeface="Wingdings" pitchFamily="2" charset="2"/>
              <a:buAutoNum type="arabicPeriod"/>
            </a:pPr>
            <a:r>
              <a:rPr lang="en-US" sz="2400" dirty="0" smtClean="0"/>
              <a:t>Transgenic plants: transgenic tobacco plants to produce </a:t>
            </a:r>
            <a:r>
              <a:rPr lang="en-US" sz="2400" dirty="0" err="1" smtClean="0"/>
              <a:t>IgA</a:t>
            </a:r>
            <a:r>
              <a:rPr lang="en-US" sz="2400" dirty="0" smtClean="0"/>
              <a:t>.</a:t>
            </a:r>
          </a:p>
          <a:p>
            <a:pPr marL="609600" indent="-609600" eaLnBrk="1" hangingPunct="1">
              <a:buFont typeface="Wingdings" pitchFamily="2" charset="2"/>
              <a:buAutoNum type="arabicPeriod"/>
            </a:pPr>
            <a:endParaRPr lang="en-US" sz="2400" dirty="0" smtClean="0"/>
          </a:p>
          <a:p>
            <a:pPr marL="609600" indent="-609600" eaLnBrk="1" hangingPunct="1">
              <a:buFont typeface="Wingdings" pitchFamily="2" charset="2"/>
              <a:buAutoNum type="arabicPeriod"/>
            </a:pPr>
            <a:r>
              <a:rPr lang="en-US" sz="2400" dirty="0" smtClean="0"/>
              <a:t>Transgenic animals: transgenic mouse to make humanized </a:t>
            </a:r>
            <a:r>
              <a:rPr lang="en-US" sz="2400" dirty="0" err="1" smtClean="0"/>
              <a:t>IgG</a:t>
            </a:r>
            <a:r>
              <a:rPr lang="en-US" sz="2400" dirty="0" smtClean="0"/>
              <a:t>. (</a:t>
            </a:r>
            <a:r>
              <a:rPr lang="en-US" sz="2400" dirty="0" err="1" smtClean="0"/>
              <a:t>Abgenix,CA</a:t>
            </a:r>
            <a:r>
              <a:rPr lang="en-US" sz="2400" dirty="0" smtClean="0"/>
              <a:t>) </a:t>
            </a:r>
          </a:p>
          <a:p>
            <a:pPr marL="609600" indent="-609600" eaLnBrk="1" hangingPunct="1">
              <a:buFont typeface="Wingdings" pitchFamily="2" charset="2"/>
              <a:buAutoNum type="arabicPeriod"/>
            </a:pPr>
            <a:endParaRPr lang="en-US" sz="1800" baseline="-25000" dirty="0" smtClean="0"/>
          </a:p>
          <a:p>
            <a:pPr marL="609600" indent="-609600" eaLnBrk="1" hangingPunct="1">
              <a:buFont typeface="Wingdings" pitchFamily="2" charset="2"/>
              <a:buAutoNum type="arabicPeriod"/>
            </a:pPr>
            <a:endParaRPr lang="en-US" sz="2400" baseline="-250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304800" y="228600"/>
            <a:ext cx="8305800" cy="838200"/>
          </a:xfrm>
        </p:spPr>
        <p:txBody>
          <a:bodyPr/>
          <a:lstStyle/>
          <a:p>
            <a:pPr eaLnBrk="1" hangingPunct="1"/>
            <a:r>
              <a:rPr lang="en-US" sz="3200" dirty="0" smtClean="0"/>
              <a:t> Conventional production of mAbs</a:t>
            </a:r>
          </a:p>
        </p:txBody>
      </p:sp>
      <p:sp>
        <p:nvSpPr>
          <p:cNvPr id="34819" name="Rectangle 3"/>
          <p:cNvSpPr>
            <a:spLocks noGrp="1" noRot="1" noChangeArrowheads="1"/>
          </p:cNvSpPr>
          <p:nvPr>
            <p:ph type="body" idx="1"/>
          </p:nvPr>
        </p:nvSpPr>
        <p:spPr>
          <a:xfrm>
            <a:off x="301625" y="990600"/>
            <a:ext cx="8385175" cy="5108575"/>
          </a:xfrm>
        </p:spPr>
        <p:txBody>
          <a:bodyPr/>
          <a:lstStyle/>
          <a:p>
            <a:pPr marL="609600" indent="-609600" algn="l" rtl="0" eaLnBrk="1" hangingPunct="1">
              <a:buFont typeface="Wingdings" pitchFamily="2" charset="2"/>
              <a:buNone/>
            </a:pPr>
            <a:r>
              <a:rPr lang="en-US" sz="2400" dirty="0" smtClean="0"/>
              <a:t>The </a:t>
            </a:r>
            <a:r>
              <a:rPr lang="en-US" sz="2400" dirty="0" err="1" smtClean="0"/>
              <a:t>hybridoma</a:t>
            </a:r>
            <a:r>
              <a:rPr lang="en-US" sz="2400" dirty="0" smtClean="0"/>
              <a:t> technology: </a:t>
            </a:r>
          </a:p>
          <a:p>
            <a:pPr marL="609600" indent="-609600" algn="l" rtl="0" eaLnBrk="1" hangingPunct="1">
              <a:buFont typeface="Wingdings" pitchFamily="2" charset="2"/>
              <a:buNone/>
            </a:pPr>
            <a:r>
              <a:rPr lang="en-US" sz="2400" dirty="0" smtClean="0"/>
              <a:t>      </a:t>
            </a:r>
            <a:r>
              <a:rPr lang="en-US" sz="1800" dirty="0" smtClean="0"/>
              <a:t>spleen cells from immunized mice are fused with the </a:t>
            </a:r>
            <a:r>
              <a:rPr lang="en-US" sz="1800" dirty="0" err="1" smtClean="0"/>
              <a:t>murine</a:t>
            </a:r>
            <a:r>
              <a:rPr lang="en-US" sz="1800" dirty="0" smtClean="0"/>
              <a:t> myeloma cells. </a:t>
            </a:r>
          </a:p>
          <a:p>
            <a:pPr marL="609600" indent="-609600" algn="l" rtl="0" eaLnBrk="1" hangingPunct="1">
              <a:buFont typeface="Wingdings" pitchFamily="2" charset="2"/>
              <a:buNone/>
            </a:pPr>
            <a:r>
              <a:rPr lang="en-US" sz="1800" dirty="0" smtClean="0"/>
              <a:t>The several process had been developed at large scale. </a:t>
            </a:r>
          </a:p>
          <a:p>
            <a:pPr marL="609600" indent="-609600" algn="l" rtl="0" eaLnBrk="1" hangingPunct="1">
              <a:buFont typeface="Wingdings" pitchFamily="2" charset="2"/>
              <a:buNone/>
            </a:pPr>
            <a:r>
              <a:rPr lang="en-US" sz="1800" dirty="0" smtClean="0"/>
              <a:t>According to the different cell culture methods, it can </a:t>
            </a:r>
            <a:r>
              <a:rPr lang="en-US" sz="1800" dirty="0" err="1" smtClean="0"/>
              <a:t>calisifed</a:t>
            </a:r>
            <a:r>
              <a:rPr lang="en-US" sz="1800" dirty="0" smtClean="0"/>
              <a:t> into four fields</a:t>
            </a:r>
          </a:p>
          <a:p>
            <a:pPr marL="609600" indent="-609600" algn="l" rtl="0" eaLnBrk="1" hangingPunct="1">
              <a:buFont typeface="Wingdings" pitchFamily="2" charset="2"/>
              <a:buNone/>
            </a:pPr>
            <a:endParaRPr lang="en-US" sz="1800" dirty="0" smtClean="0"/>
          </a:p>
          <a:p>
            <a:pPr marL="609600" indent="-609600" algn="l" rtl="0" eaLnBrk="1" hangingPunct="1">
              <a:buFont typeface="Wingdings" pitchFamily="2" charset="2"/>
              <a:buAutoNum type="arabicPeriod"/>
            </a:pPr>
            <a:r>
              <a:rPr lang="en-US" sz="1800" dirty="0" err="1" smtClean="0"/>
              <a:t>Robottle</a:t>
            </a:r>
            <a:r>
              <a:rPr lang="en-US" sz="1800" dirty="0" smtClean="0"/>
              <a:t> cell culture process.</a:t>
            </a:r>
          </a:p>
          <a:p>
            <a:pPr marL="609600" indent="-609600" algn="l" rtl="0" eaLnBrk="1" hangingPunct="1">
              <a:buFont typeface="Wingdings" pitchFamily="2" charset="2"/>
              <a:buAutoNum type="arabicPeriod"/>
            </a:pPr>
            <a:endParaRPr lang="en-US" sz="1800" dirty="0" smtClean="0"/>
          </a:p>
          <a:p>
            <a:pPr marL="609600" indent="-609600" algn="l" rtl="0" eaLnBrk="1" hangingPunct="1">
              <a:buFont typeface="Wingdings" pitchFamily="2" charset="2"/>
              <a:buAutoNum type="arabicPeriod"/>
            </a:pPr>
            <a:r>
              <a:rPr lang="en-US" sz="1800" dirty="0" smtClean="0"/>
              <a:t>Membrane </a:t>
            </a:r>
            <a:r>
              <a:rPr lang="en-US" sz="1800" dirty="0" err="1" smtClean="0"/>
              <a:t>binded</a:t>
            </a:r>
            <a:r>
              <a:rPr lang="en-US" sz="1800" dirty="0" smtClean="0"/>
              <a:t> cell culture process</a:t>
            </a:r>
          </a:p>
          <a:p>
            <a:pPr marL="609600" indent="-609600" algn="l" rtl="0" eaLnBrk="1" hangingPunct="1">
              <a:buFont typeface="Wingdings" pitchFamily="2" charset="2"/>
              <a:buAutoNum type="arabicPeriod"/>
            </a:pPr>
            <a:endParaRPr lang="en-US" sz="1800" dirty="0" smtClean="0"/>
          </a:p>
          <a:p>
            <a:pPr marL="609600" indent="-609600" algn="l" rtl="0" eaLnBrk="1" hangingPunct="1">
              <a:buFont typeface="Wingdings" pitchFamily="2" charset="2"/>
              <a:buAutoNum type="arabicPeriod"/>
            </a:pPr>
            <a:r>
              <a:rPr lang="en-US" sz="1800" dirty="0" err="1" smtClean="0"/>
              <a:t>Microcarrier</a:t>
            </a:r>
            <a:r>
              <a:rPr lang="en-US" sz="1800" dirty="0" smtClean="0"/>
              <a:t> cell culture process</a:t>
            </a:r>
          </a:p>
          <a:p>
            <a:pPr marL="609600" indent="-609600" algn="l" rtl="0" eaLnBrk="1" hangingPunct="1">
              <a:buFont typeface="Wingdings" pitchFamily="2" charset="2"/>
              <a:buAutoNum type="arabicPeriod"/>
            </a:pPr>
            <a:endParaRPr lang="en-US" sz="1800" dirty="0" smtClean="0"/>
          </a:p>
          <a:p>
            <a:pPr marL="609600" indent="-609600" algn="l" rtl="0" eaLnBrk="1" hangingPunct="1">
              <a:buFont typeface="Wingdings" pitchFamily="2" charset="2"/>
              <a:buAutoNum type="arabicPeriod"/>
            </a:pPr>
            <a:r>
              <a:rPr lang="en-US" sz="1800" dirty="0" smtClean="0"/>
              <a:t>Suspended cell culture process</a:t>
            </a:r>
          </a:p>
        </p:txBody>
      </p:sp>
      <p:pic>
        <p:nvPicPr>
          <p:cNvPr id="34820" name="Picture 5" descr="celligenplus_01"/>
          <p:cNvPicPr>
            <a:picLocks noChangeAspect="1" noChangeArrowheads="1"/>
          </p:cNvPicPr>
          <p:nvPr/>
        </p:nvPicPr>
        <p:blipFill>
          <a:blip r:embed="rId2"/>
          <a:srcRect/>
          <a:stretch>
            <a:fillRect/>
          </a:stretch>
        </p:blipFill>
        <p:spPr bwMode="auto">
          <a:xfrm>
            <a:off x="5943600" y="3124200"/>
            <a:ext cx="2600325"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14422"/>
          </a:xfr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5400" b="1" dirty="0" smtClean="0">
                <a:solidFill>
                  <a:srgbClr val="FF0000"/>
                </a:solidFill>
              </a:rPr>
              <a:t>MONOCLONAL ANTIBODY</a:t>
            </a:r>
            <a:endParaRPr lang="ar-EG" sz="5400" b="1" dirty="0">
              <a:solidFill>
                <a:srgbClr val="FF0000"/>
              </a:solidFill>
            </a:endParaRPr>
          </a:p>
        </p:txBody>
      </p:sp>
      <p:sp>
        <p:nvSpPr>
          <p:cNvPr id="3" name="Subtitle 2"/>
          <p:cNvSpPr>
            <a:spLocks noGrp="1"/>
          </p:cNvSpPr>
          <p:nvPr>
            <p:ph type="subTitle" idx="1"/>
          </p:nvPr>
        </p:nvSpPr>
        <p:spPr>
          <a:xfrm>
            <a:off x="0" y="1643050"/>
            <a:ext cx="9144000" cy="5214950"/>
          </a:xfrm>
          <a:solidFill>
            <a:schemeClr val="accent6">
              <a:lumMod val="40000"/>
              <a:lumOff val="60000"/>
            </a:schemeClr>
          </a:solidFill>
        </p:spPr>
        <p:txBody>
          <a:bodyPr>
            <a:normAutofit/>
          </a:bodyPr>
          <a:lstStyle/>
          <a:p>
            <a:pPr algn="l" rtl="0"/>
            <a:r>
              <a:rPr lang="en-US" sz="3600" dirty="0" smtClean="0">
                <a:solidFill>
                  <a:schemeClr val="tx1"/>
                </a:solidFill>
              </a:rPr>
              <a:t>One way the immune system normally attacks foreign substances in the body is by making large numbers of different antibodies. An antibody is a “sticky” protein that targets a specific antigen. Antibodies circulate in the body until they find and attach to the antigen. Once attached, they recruit other parts of the immune system to destroy the cells containing the antigen.</a:t>
            </a:r>
            <a:endParaRPr lang="ar-EG" sz="3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0" y="1524000"/>
            <a:ext cx="9144000" cy="5334000"/>
          </a:xfrm>
          <a:solidFill>
            <a:srgbClr val="FFC000"/>
          </a:solidFill>
        </p:spPr>
        <p:txBody>
          <a:bodyPr>
            <a:normAutofit/>
          </a:bodyPr>
          <a:lstStyle/>
          <a:p>
            <a:pPr algn="l" eaLnBrk="1" hangingPunct="1">
              <a:buClr>
                <a:schemeClr val="accent1"/>
              </a:buClr>
              <a:buFont typeface="Monotype Sorts" pitchFamily="2" charset="2"/>
              <a:buNone/>
            </a:pPr>
            <a:r>
              <a:rPr lang="en-US" sz="3600" dirty="0" smtClean="0"/>
              <a:t>-  B lymphocytes can mutate into tumor cells that result in a type of cancer termed myeloma.</a:t>
            </a:r>
          </a:p>
          <a:p>
            <a:pPr algn="l" eaLnBrk="1" hangingPunct="1">
              <a:buClr>
                <a:schemeClr val="accent1"/>
              </a:buClr>
              <a:buFont typeface="Monotype Sorts" pitchFamily="2" charset="2"/>
              <a:buNone/>
            </a:pPr>
            <a:r>
              <a:rPr lang="en-US" sz="3600" dirty="0" smtClean="0"/>
              <a:t>-  Myeloma cells become </a:t>
            </a:r>
            <a:r>
              <a:rPr lang="en-US" sz="3600" dirty="0" smtClean="0">
                <a:latin typeface="Arial" pitchFamily="34" charset="0"/>
              </a:rPr>
              <a:t>“</a:t>
            </a:r>
            <a:r>
              <a:rPr lang="en-US" sz="3600" dirty="0" smtClean="0"/>
              <a:t>immortal</a:t>
            </a:r>
            <a:r>
              <a:rPr lang="en-US" sz="3600" dirty="0" smtClean="0">
                <a:latin typeface="Arial" pitchFamily="34" charset="0"/>
              </a:rPr>
              <a:t>”</a:t>
            </a:r>
            <a:r>
              <a:rPr lang="en-US" sz="3600" dirty="0" smtClean="0"/>
              <a:t> and will grow indefinitely in culture.</a:t>
            </a:r>
          </a:p>
          <a:p>
            <a:pPr algn="l" eaLnBrk="1" hangingPunct="1">
              <a:buClr>
                <a:schemeClr val="accent1"/>
              </a:buClr>
              <a:buFont typeface="Monotype Sorts" pitchFamily="2" charset="2"/>
              <a:buNone/>
            </a:pPr>
            <a:r>
              <a:rPr lang="en-US" sz="3600" dirty="0" smtClean="0"/>
              <a:t>-  Fusion of a single activated B cell and a myeloma cell will create a </a:t>
            </a:r>
            <a:r>
              <a:rPr lang="en-US" sz="3600" dirty="0" err="1" smtClean="0"/>
              <a:t>hybridoma</a:t>
            </a:r>
            <a:r>
              <a:rPr lang="en-US" sz="3600" dirty="0" smtClean="0"/>
              <a:t> that can grow indefinitely in culture.</a:t>
            </a:r>
          </a:p>
        </p:txBody>
      </p:sp>
      <p:sp>
        <p:nvSpPr>
          <p:cNvPr id="38915" name="Rectangle 3"/>
          <p:cNvSpPr>
            <a:spLocks noChangeArrowheads="1"/>
          </p:cNvSpPr>
          <p:nvPr/>
        </p:nvSpPr>
        <p:spPr bwMode="auto">
          <a:xfrm>
            <a:off x="0" y="0"/>
            <a:ext cx="9144000" cy="1569660"/>
          </a:xfrm>
          <a:prstGeom prst="rect">
            <a:avLst/>
          </a:prstGeom>
          <a:solidFill>
            <a:schemeClr val="tx2">
              <a:lumMod val="60000"/>
              <a:lumOff val="40000"/>
            </a:schemeClr>
          </a:solidFill>
          <a:ln w="9525">
            <a:noFill/>
            <a:miter lim="800000"/>
            <a:headEnd/>
            <a:tailEnd/>
          </a:ln>
        </p:spPr>
        <p:txBody>
          <a:bodyPr wrap="square">
            <a:spAutoFit/>
          </a:bodyPr>
          <a:lstStyle/>
          <a:p>
            <a:pPr algn="ctr" rtl="0"/>
            <a:r>
              <a:rPr lang="en-US" sz="4800" b="1" dirty="0" err="1">
                <a:solidFill>
                  <a:srgbClr val="FF0000"/>
                </a:solidFill>
                <a:latin typeface="Comic Sans MS" pitchFamily="66" charset="0"/>
              </a:rPr>
              <a:t>Hybridomas</a:t>
            </a:r>
            <a:r>
              <a:rPr lang="en-US" sz="4800" b="1" dirty="0">
                <a:solidFill>
                  <a:srgbClr val="FF0000"/>
                </a:solidFill>
                <a:latin typeface="Comic Sans MS" pitchFamily="66" charset="0"/>
              </a:rPr>
              <a:t> </a:t>
            </a:r>
            <a:r>
              <a:rPr lang="en-US" sz="4800" b="1" dirty="0" smtClean="0">
                <a:solidFill>
                  <a:srgbClr val="FF0000"/>
                </a:solidFill>
                <a:latin typeface="Comic Sans MS" pitchFamily="66" charset="0"/>
              </a:rPr>
              <a:t>Technique</a:t>
            </a:r>
          </a:p>
          <a:p>
            <a:pPr algn="ctr" rtl="0"/>
            <a:r>
              <a:rPr lang="en-US" sz="4800" b="1" dirty="0" err="1" smtClean="0">
                <a:solidFill>
                  <a:srgbClr val="FF0000"/>
                </a:solidFill>
                <a:latin typeface="Comic Sans MS" pitchFamily="66" charset="0"/>
              </a:rPr>
              <a:t>mABs</a:t>
            </a:r>
            <a:r>
              <a:rPr lang="en-US" sz="4800" b="1" dirty="0" smtClean="0">
                <a:solidFill>
                  <a:srgbClr val="FF0000"/>
                </a:solidFill>
                <a:latin typeface="Comic Sans MS" pitchFamily="66" charset="0"/>
              </a:rPr>
              <a:t> Production</a:t>
            </a:r>
            <a:endParaRPr lang="en-US" sz="36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0" y="1524000"/>
            <a:ext cx="9144000" cy="5334000"/>
          </a:xfrm>
          <a:solidFill>
            <a:schemeClr val="accent3"/>
          </a:solidFill>
        </p:spPr>
        <p:txBody>
          <a:bodyPr>
            <a:noAutofit/>
          </a:bodyPr>
          <a:lstStyle/>
          <a:p>
            <a:pPr algn="l" eaLnBrk="1" hangingPunct="1">
              <a:buClr>
                <a:schemeClr val="accent1"/>
              </a:buClr>
              <a:buFont typeface="Monotype Sorts" pitchFamily="2" charset="2"/>
              <a:buChar char="F"/>
            </a:pPr>
            <a:r>
              <a:rPr lang="en-US" sz="3600" b="1" dirty="0" smtClean="0"/>
              <a:t>Myeloma cells have been genetically engineered such that they can not use hypoxanthine, </a:t>
            </a:r>
            <a:r>
              <a:rPr lang="en-US" sz="3600" b="1" dirty="0" err="1" smtClean="0"/>
              <a:t>aminopterin</a:t>
            </a:r>
            <a:r>
              <a:rPr lang="en-US" sz="3600" b="1" dirty="0" smtClean="0"/>
              <a:t>, and </a:t>
            </a:r>
            <a:r>
              <a:rPr lang="en-US" sz="3600" b="1" dirty="0" err="1" smtClean="0"/>
              <a:t>thymidine</a:t>
            </a:r>
            <a:r>
              <a:rPr lang="en-US" sz="3600" b="1" dirty="0" smtClean="0"/>
              <a:t> (HAT medium) as a source for nucleic acid biosynthesis and will die in culture.</a:t>
            </a:r>
          </a:p>
          <a:p>
            <a:pPr algn="l" eaLnBrk="1" hangingPunct="1">
              <a:buClr>
                <a:schemeClr val="accent1"/>
              </a:buClr>
              <a:buFont typeface="Monotype Sorts" pitchFamily="2" charset="2"/>
              <a:buChar char="F"/>
            </a:pPr>
            <a:r>
              <a:rPr lang="en-US" sz="3600" b="1" dirty="0" smtClean="0"/>
              <a:t>Only B cells that have fused with the engineered myeloma cells will survive in culture when grown in HAT medium.</a:t>
            </a:r>
          </a:p>
        </p:txBody>
      </p:sp>
      <p:sp>
        <p:nvSpPr>
          <p:cNvPr id="41987" name="Rectangle 3"/>
          <p:cNvSpPr>
            <a:spLocks noChangeArrowheads="1"/>
          </p:cNvSpPr>
          <p:nvPr/>
        </p:nvSpPr>
        <p:spPr bwMode="auto">
          <a:xfrm>
            <a:off x="0" y="0"/>
            <a:ext cx="9144000" cy="1446550"/>
          </a:xfrm>
          <a:prstGeom prst="rect">
            <a:avLst/>
          </a:prstGeom>
          <a:solidFill>
            <a:schemeClr val="tx2">
              <a:lumMod val="40000"/>
              <a:lumOff val="60000"/>
            </a:schemeClr>
          </a:solidFill>
          <a:ln w="9525">
            <a:noFill/>
            <a:miter lim="800000"/>
            <a:headEnd/>
            <a:tailEnd/>
          </a:ln>
        </p:spPr>
        <p:txBody>
          <a:bodyPr wrap="square">
            <a:spAutoFit/>
          </a:bodyPr>
          <a:lstStyle/>
          <a:p>
            <a:pPr algn="ctr" rtl="0"/>
            <a:r>
              <a:rPr lang="en-US" sz="4400" b="1" dirty="0">
                <a:solidFill>
                  <a:srgbClr val="FF0000"/>
                </a:solidFill>
                <a:latin typeface="Britannic Bold" pitchFamily="34" charset="0"/>
              </a:rPr>
              <a:t>Hybridoma Selection</a:t>
            </a:r>
          </a:p>
          <a:p>
            <a:pPr algn="ctr" rtl="0"/>
            <a:r>
              <a:rPr lang="en-US" sz="4400" b="1" dirty="0">
                <a:solidFill>
                  <a:srgbClr val="FF0000"/>
                </a:solidFill>
                <a:latin typeface="Britannic Bold" pitchFamily="34" charset="0"/>
              </a:rPr>
              <a:t>The “HAT Trick”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1214422"/>
          </a:xfrm>
          <a:solidFill>
            <a:schemeClr val="tx2">
              <a:lumMod val="60000"/>
              <a:lumOff val="40000"/>
            </a:schemeClr>
          </a:solidFill>
        </p:spPr>
        <p:txBody>
          <a:bodyPr/>
          <a:lstStyle/>
          <a:p>
            <a:pPr eaLnBrk="1" hangingPunct="1"/>
            <a:r>
              <a:rPr lang="en-US" b="1" dirty="0" smtClean="0"/>
              <a:t>Producing Monoclonal Antibodies</a:t>
            </a:r>
          </a:p>
        </p:txBody>
      </p:sp>
      <p:sp>
        <p:nvSpPr>
          <p:cNvPr id="4099" name="Content Placeholder 2"/>
          <p:cNvSpPr>
            <a:spLocks noGrp="1"/>
          </p:cNvSpPr>
          <p:nvPr>
            <p:ph idx="1"/>
          </p:nvPr>
        </p:nvSpPr>
        <p:spPr>
          <a:xfrm>
            <a:off x="0" y="1600200"/>
            <a:ext cx="9144000" cy="5257800"/>
          </a:xfrm>
          <a:solidFill>
            <a:schemeClr val="accent3"/>
          </a:solidFill>
        </p:spPr>
        <p:txBody>
          <a:bodyPr>
            <a:normAutofit/>
          </a:bodyPr>
          <a:lstStyle/>
          <a:p>
            <a:pPr marL="514350" indent="-514350" algn="l" rtl="0" eaLnBrk="1" hangingPunct="1">
              <a:lnSpc>
                <a:spcPct val="90000"/>
              </a:lnSpc>
              <a:buFont typeface="Calibri" pitchFamily="34" charset="0"/>
              <a:buAutoNum type="arabicPeriod"/>
            </a:pPr>
            <a:r>
              <a:rPr lang="en-US" sz="3600" b="1" dirty="0" smtClean="0"/>
              <a:t>Inject a mouse with a specific antigen to stimulate its immune system to produce necessary antibodies.</a:t>
            </a:r>
          </a:p>
          <a:p>
            <a:pPr marL="514350" indent="-514350" algn="l" rtl="0" eaLnBrk="1" hangingPunct="1">
              <a:lnSpc>
                <a:spcPct val="90000"/>
              </a:lnSpc>
              <a:buFont typeface="Calibri" pitchFamily="34" charset="0"/>
              <a:buAutoNum type="arabicPeriod"/>
            </a:pPr>
            <a:r>
              <a:rPr lang="en-US" sz="3600" b="1" dirty="0" smtClean="0"/>
              <a:t>Extract mouse spleen cells (containing B-lymphocytes) and culture them in the lab.</a:t>
            </a:r>
          </a:p>
          <a:p>
            <a:pPr marL="514350" indent="-514350" algn="l" rtl="0" eaLnBrk="1" hangingPunct="1">
              <a:lnSpc>
                <a:spcPct val="90000"/>
              </a:lnSpc>
              <a:buFont typeface="Calibri" pitchFamily="34" charset="0"/>
              <a:buAutoNum type="arabicPeriod"/>
            </a:pPr>
            <a:r>
              <a:rPr lang="en-US" sz="3600" b="1" dirty="0" smtClean="0"/>
              <a:t>Extract mouse </a:t>
            </a:r>
            <a:r>
              <a:rPr lang="en-US" sz="3600" b="1" dirty="0" err="1" smtClean="0"/>
              <a:t>tumour</a:t>
            </a:r>
            <a:r>
              <a:rPr lang="en-US" sz="3600" b="1" dirty="0" smtClean="0"/>
              <a:t> cells, which grow continuously, and culture them in the lab.</a:t>
            </a:r>
          </a:p>
          <a:p>
            <a:pPr marL="514350" indent="-514350" algn="l" rtl="0" eaLnBrk="1" hangingPunct="1">
              <a:lnSpc>
                <a:spcPct val="90000"/>
              </a:lnSpc>
              <a:buFont typeface="Calibri" pitchFamily="34" charset="0"/>
              <a:buAutoNum type="arabicPeriod"/>
            </a:pPr>
            <a:r>
              <a:rPr lang="en-US" sz="3600" b="1" dirty="0" smtClean="0"/>
              <a:t>Mix spleen cells and </a:t>
            </a:r>
            <a:r>
              <a:rPr lang="en-US" sz="3600" b="1" dirty="0" err="1" smtClean="0"/>
              <a:t>tumour</a:t>
            </a:r>
            <a:r>
              <a:rPr lang="en-US" sz="3600" b="1" dirty="0" smtClean="0"/>
              <a:t> cells on the same plate and culture.</a:t>
            </a:r>
          </a:p>
          <a:p>
            <a:pPr marL="514350" indent="-514350" algn="l" rtl="0" eaLnBrk="1" hangingPunct="1">
              <a:lnSpc>
                <a:spcPct val="90000"/>
              </a:lnSpc>
            </a:pPr>
            <a:endParaRPr lang="en-US" sz="3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2616</Words>
  <Application>Microsoft Office PowerPoint</Application>
  <PresentationFormat>On-screen Show (4:3)</PresentationFormat>
  <Paragraphs>233</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Monoclonal Antibody </vt:lpstr>
      <vt:lpstr>Terminology</vt:lpstr>
      <vt:lpstr> Types of targeted therapy used today </vt:lpstr>
      <vt:lpstr>immunotherapy</vt:lpstr>
      <vt:lpstr>Monoclonal  Antibody   Man Made immunity  </vt:lpstr>
      <vt:lpstr>MONOCLONAL ANTIBODY</vt:lpstr>
      <vt:lpstr>Slide 7</vt:lpstr>
      <vt:lpstr>Slide 8</vt:lpstr>
      <vt:lpstr>Producing Monoclonal Antibodies</vt:lpstr>
      <vt:lpstr>Producing Monoclonal Antibodies</vt:lpstr>
      <vt:lpstr>Slide 11</vt:lpstr>
      <vt:lpstr>Slide 12</vt:lpstr>
      <vt:lpstr>Slide 13</vt:lpstr>
      <vt:lpstr>The structure of antibodies</vt:lpstr>
      <vt:lpstr>Slide 15</vt:lpstr>
      <vt:lpstr>Slide 16</vt:lpstr>
      <vt:lpstr>Nature of Antibody</vt:lpstr>
      <vt:lpstr>Slide 18</vt:lpstr>
      <vt:lpstr>  Types of monoclonal antibodies  </vt:lpstr>
      <vt:lpstr> Naked monoclonal antibodies : </vt:lpstr>
      <vt:lpstr> Conjugated monoclonal antibodies </vt:lpstr>
      <vt:lpstr>Slide 22</vt:lpstr>
      <vt:lpstr> mAbs with chemotherapy drugs attached (chemolabeled). </vt:lpstr>
      <vt:lpstr> mAbs attached to cell toxins. </vt:lpstr>
      <vt:lpstr>Slide 25</vt:lpstr>
      <vt:lpstr>Slide 26</vt:lpstr>
      <vt:lpstr> Possible side effects of monoclonal antibodies </vt:lpstr>
      <vt:lpstr>Possible side effects of monoclonal antibodies</vt:lpstr>
      <vt:lpstr>Slide 29</vt:lpstr>
      <vt:lpstr>Slide 30</vt:lpstr>
      <vt:lpstr>Slide 31</vt:lpstr>
      <vt:lpstr>Slide 32</vt:lpstr>
      <vt:lpstr>Producing Monoclonal Antibodies</vt:lpstr>
      <vt:lpstr>Producing Monoclonal Antibodies</vt:lpstr>
      <vt:lpstr>Slide 35</vt:lpstr>
      <vt:lpstr>The structure of antibodies</vt:lpstr>
      <vt:lpstr>Slide 37</vt:lpstr>
      <vt:lpstr>Slide 38</vt:lpstr>
      <vt:lpstr>What Diseases to Target and How?</vt:lpstr>
      <vt:lpstr>Unfulfilled Promise?</vt:lpstr>
      <vt:lpstr>Other obstacles to the use of monoclonal antibodies in cancer treatment</vt:lpstr>
      <vt:lpstr>The types of mAb designed</vt:lpstr>
      <vt:lpstr>Nomenclature of Therapeutic Antibodies</vt:lpstr>
      <vt:lpstr>Common Chemotherapy in Treatment of Cancer</vt:lpstr>
      <vt:lpstr>Slide 45</vt:lpstr>
      <vt:lpstr>Rituximab (Rituxan)</vt:lpstr>
      <vt:lpstr>Trastuzumab (Herceptin)</vt:lpstr>
      <vt:lpstr>Monoclonal antibodies which deliver a toxin</vt:lpstr>
      <vt:lpstr>Gemtuzumab ozogamicin (Mylotarg)</vt:lpstr>
      <vt:lpstr>Gemtuzumab ozogamicin (Mylotarg)</vt:lpstr>
      <vt:lpstr>Slide 51</vt:lpstr>
      <vt:lpstr>Slide 52</vt:lpstr>
      <vt:lpstr> mAbs development</vt:lpstr>
      <vt:lpstr> Conventional production of mAbs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welcome</cp:lastModifiedBy>
  <cp:revision>34</cp:revision>
  <dcterms:created xsi:type="dcterms:W3CDTF">2013-02-10T07:21:33Z</dcterms:created>
  <dcterms:modified xsi:type="dcterms:W3CDTF">2013-02-11T06:21:09Z</dcterms:modified>
</cp:coreProperties>
</file>